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5"/>
  </p:notesMasterIdLst>
  <p:sldIdLst>
    <p:sldId id="256" r:id="rId2"/>
    <p:sldId id="291" r:id="rId3"/>
    <p:sldId id="304" r:id="rId4"/>
    <p:sldId id="258" r:id="rId5"/>
    <p:sldId id="259" r:id="rId6"/>
    <p:sldId id="261" r:id="rId7"/>
    <p:sldId id="331" r:id="rId8"/>
    <p:sldId id="333" r:id="rId9"/>
    <p:sldId id="335" r:id="rId10"/>
    <p:sldId id="336" r:id="rId11"/>
    <p:sldId id="337" r:id="rId12"/>
    <p:sldId id="339" r:id="rId13"/>
    <p:sldId id="340" r:id="rId14"/>
    <p:sldId id="341" r:id="rId15"/>
    <p:sldId id="342" r:id="rId16"/>
    <p:sldId id="343" r:id="rId17"/>
    <p:sldId id="345" r:id="rId18"/>
    <p:sldId id="353" r:id="rId19"/>
    <p:sldId id="346" r:id="rId20"/>
    <p:sldId id="347" r:id="rId21"/>
    <p:sldId id="351" r:id="rId22"/>
    <p:sldId id="348" r:id="rId23"/>
    <p:sldId id="349" r:id="rId24"/>
    <p:sldId id="350" r:id="rId25"/>
    <p:sldId id="260" r:id="rId26"/>
    <p:sldId id="263" r:id="rId27"/>
    <p:sldId id="312" r:id="rId28"/>
    <p:sldId id="262" r:id="rId29"/>
    <p:sldId id="352" r:id="rId30"/>
    <p:sldId id="264" r:id="rId31"/>
    <p:sldId id="281" r:id="rId32"/>
    <p:sldId id="286" r:id="rId33"/>
    <p:sldId id="287" r:id="rId34"/>
    <p:sldId id="288" r:id="rId35"/>
    <p:sldId id="289" r:id="rId36"/>
    <p:sldId id="313" r:id="rId37"/>
    <p:sldId id="314" r:id="rId38"/>
    <p:sldId id="315" r:id="rId39"/>
    <p:sldId id="316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330" r:id="rId53"/>
    <p:sldId id="311" r:id="rId54"/>
  </p:sldIdLst>
  <p:sldSz cx="18288000" cy="10287000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HK Grotesk Bold" panose="020B0604020202020204" charset="0"/>
      <p:regular r:id="rId60"/>
    </p:embeddedFont>
    <p:embeddedFont>
      <p:font typeface="Montserrat" panose="00000500000000000000" pitchFamily="2" charset="0"/>
      <p:regular r:id="rId61"/>
      <p:bold r:id="rId62"/>
      <p:italic r:id="rId63"/>
      <p:boldItalic r:id="rId64"/>
    </p:embeddedFont>
    <p:embeddedFont>
      <p:font typeface="Mukta" panose="020B0604020202020204" charset="0"/>
      <p:regular r:id="rId65"/>
      <p:bold r:id="rId66"/>
    </p:embeddedFont>
    <p:embeddedFont>
      <p:font typeface="Roboto Bold" panose="02000000000000000000" pitchFamily="2" charset="0"/>
      <p:bold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B03561D2-CDAB-401C-9F62-B1FCBD833105}">
          <p14:sldIdLst>
            <p14:sldId id="256"/>
            <p14:sldId id="291"/>
            <p14:sldId id="304"/>
          </p14:sldIdLst>
        </p14:section>
        <p14:section name="Section sans titre" id="{5D982785-69C7-4293-9ACF-AF0D62A398D9}">
          <p14:sldIdLst>
            <p14:sldId id="258"/>
            <p14:sldId id="259"/>
            <p14:sldId id="261"/>
            <p14:sldId id="331"/>
            <p14:sldId id="333"/>
            <p14:sldId id="335"/>
            <p14:sldId id="336"/>
            <p14:sldId id="337"/>
            <p14:sldId id="339"/>
            <p14:sldId id="340"/>
            <p14:sldId id="341"/>
            <p14:sldId id="342"/>
            <p14:sldId id="343"/>
            <p14:sldId id="345"/>
            <p14:sldId id="353"/>
            <p14:sldId id="346"/>
            <p14:sldId id="347"/>
            <p14:sldId id="351"/>
            <p14:sldId id="348"/>
            <p14:sldId id="349"/>
            <p14:sldId id="350"/>
            <p14:sldId id="260"/>
            <p14:sldId id="263"/>
            <p14:sldId id="312"/>
            <p14:sldId id="262"/>
            <p14:sldId id="352"/>
            <p14:sldId id="264"/>
            <p14:sldId id="281"/>
            <p14:sldId id="286"/>
            <p14:sldId id="287"/>
            <p14:sldId id="288"/>
            <p14:sldId id="289"/>
            <p14:sldId id="313"/>
            <p14:sldId id="314"/>
            <p14:sldId id="315"/>
            <p14:sldId id="316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38B1855-1B75-4FBE-930C-398BA8C253C6}" styleName="Style à thème 2 - Accentuation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Style à thème 2 - Accentuation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41" autoAdjust="0"/>
    <p:restoredTop sz="91412" autoAdjust="0"/>
  </p:normalViewPr>
  <p:slideViewPr>
    <p:cSldViewPr>
      <p:cViewPr varScale="1">
        <p:scale>
          <a:sx n="50" d="100"/>
          <a:sy n="50" d="100"/>
        </p:scale>
        <p:origin x="1224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DEEE29-4614-4317-8FD1-999B08306A48}" type="datetimeFigureOut">
              <a:rPr lang="fr-FR" smtClean="0"/>
              <a:t>28/12/2023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37B40-E1A6-4135-94D8-197F75B104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9021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37B40-E1A6-4135-94D8-197F75B1041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782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37B40-E1A6-4135-94D8-197F75B1041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8375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37B40-E1A6-4135-94D8-197F75B10416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522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37B40-E1A6-4135-94D8-197F75B1041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0901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37B40-E1A6-4135-94D8-197F75B1041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9329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37B40-E1A6-4135-94D8-197F75B1041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7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37B40-E1A6-4135-94D8-197F75B1041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948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37B40-E1A6-4135-94D8-197F75B1041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6192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37B40-E1A6-4135-94D8-197F75B1041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2770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37B40-E1A6-4135-94D8-197F75B1041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11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37B40-E1A6-4135-94D8-197F75B1041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172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37B40-E1A6-4135-94D8-197F75B1041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057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37B40-E1A6-4135-94D8-197F75B1041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5748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37B40-E1A6-4135-94D8-197F75B1041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66890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37B40-E1A6-4135-94D8-197F75B1041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6192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37B40-E1A6-4135-94D8-197F75B1041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4140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37B40-E1A6-4135-94D8-197F75B1041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5789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37B40-E1A6-4135-94D8-197F75B1041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8609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37B40-E1A6-4135-94D8-197F75B1041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3585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37B40-E1A6-4135-94D8-197F75B1041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7815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37B40-E1A6-4135-94D8-197F75B1041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996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37B40-E1A6-4135-94D8-197F75B1041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129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37B40-E1A6-4135-94D8-197F75B1041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9266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37B40-E1A6-4135-94D8-197F75B1041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872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37B40-E1A6-4135-94D8-197F75B1041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39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ECFE1-6467-4284-8660-E81A5D78CE2C}" type="datetime1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6F884-4F2A-4DDF-B7DA-85BEF28ABD87}" type="datetime1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A66A-8503-49CF-B476-37FC23A63033}" type="datetime1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615C-6E2D-481C-8CEF-62C7AD74B8CE}" type="datetime1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25E9-7B53-42A2-A9C8-4A77D2CB22FE}" type="datetime1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718F-35C5-4C0F-AB05-BFA7865EC9BA}" type="datetime1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D61C-078A-452F-86F8-D34A753491FF}" type="datetime1">
              <a:rPr lang="en-US" smtClean="0"/>
              <a:t>12/28/2023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79FAF-D4AC-4DF2-AB79-835658A2DD5F}" type="datetime1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C80FF-8DA9-446A-AD3C-95BAF7950F00}" type="datetime1">
              <a:rPr lang="en-US" smtClean="0"/>
              <a:t>12/28/2023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C303F-28B0-4461-99E7-877D92036BA9}" type="datetime1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1829C-A512-4DE3-B439-C333C931C75C}" type="datetime1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70A61-F0B4-4E51-A4E8-DB910EA39354}" type="datetime1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7304671" y="971407"/>
            <a:ext cx="1811240" cy="1716150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60163C4D-64FB-48F7-A012-4C81479A16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3648692" y="7268208"/>
            <a:ext cx="4943405" cy="572319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604E2E1-8D6B-451C-B208-AED6572D5F5B}"/>
              </a:ext>
            </a:extLst>
          </p:cNvPr>
          <p:cNvSpPr txBox="1"/>
          <p:nvPr/>
        </p:nvSpPr>
        <p:spPr>
          <a:xfrm>
            <a:off x="13030200" y="2270829"/>
            <a:ext cx="4114799" cy="11079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6600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K Grotesk Bold"/>
              </a:rPr>
              <a:t>BIG-data</a:t>
            </a:r>
            <a:endParaRPr lang="fr-FR" dirty="0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9B02B5B-E761-4C5A-A32C-CB4EE8E24FC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79" b="1161"/>
          <a:stretch>
            <a:fillRect/>
          </a:stretch>
        </p:blipFill>
        <p:spPr>
          <a:xfrm rot="17240978">
            <a:off x="11067773" y="-593641"/>
            <a:ext cx="6575294" cy="7268784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80EB40B2-5CE5-488B-A2C2-4D71C8E5E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5935" y="4789557"/>
            <a:ext cx="5474960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</a:t>
            </a:r>
            <a:r>
              <a:rPr kumimoji="0" lang="fr-FR" altLang="fr-FR" sz="4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4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FactTable</a:t>
            </a:r>
            <a:r>
              <a:rPr kumimoji="0" lang="fr-FR" altLang="fr-FR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fr-FR" altLang="fr-FR" sz="4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fr-FR" altLang="fr-FR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HI</a:t>
            </a:r>
            <a:endParaRPr kumimoji="0" lang="fr-FR" altLang="fr-FR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 3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F80E59EF-9F78-6500-4A23-ED716923D2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4566" y="480751"/>
            <a:ext cx="2784566" cy="17900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19" name="Espace réservé du numéro de diapositive 13">
            <a:extLst>
              <a:ext uri="{FF2B5EF4-FFF2-40B4-BE49-F238E27FC236}">
                <a16:creationId xmlns:a16="http://schemas.microsoft.com/office/drawing/2014/main" id="{6CD724F3-5E74-4FA4-B6CE-AFA70AB94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15501"/>
            <a:ext cx="533400" cy="379136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10</a:t>
            </a:fld>
            <a:endParaRPr lang="en-US" sz="1800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431B078-9627-E44E-6E9E-91276D1D3B86}"/>
              </a:ext>
            </a:extLst>
          </p:cNvPr>
          <p:cNvSpPr txBox="1"/>
          <p:nvPr/>
        </p:nvSpPr>
        <p:spPr>
          <a:xfrm>
            <a:off x="2362200" y="536854"/>
            <a:ext cx="8164491" cy="753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94" b="1" dirty="0">
                <a:solidFill>
                  <a:srgbClr val="7030A0"/>
                </a:solidFill>
                <a:latin typeface="Halant Medium Italics"/>
              </a:rPr>
              <a:t>Exemple Pratique :</a:t>
            </a:r>
            <a:endParaRPr lang="fr-FR" sz="4400" b="1" dirty="0">
              <a:solidFill>
                <a:srgbClr val="7030A0"/>
              </a:solidFill>
              <a:latin typeface="Montserrat" panose="00000500000000000000" pitchFamily="2" charset="0"/>
              <a:ea typeface="Yu Gothic UI" panose="020B0500000000000000" pitchFamily="34" charset="-128"/>
              <a:cs typeface="Ebrima" panose="02000000000000000000" pitchFamily="2" charset="0"/>
            </a:endParaRPr>
          </a:p>
        </p:txBody>
      </p:sp>
      <p:pic>
        <p:nvPicPr>
          <p:cNvPr id="7" name="Image 6" descr="Une image contenant texte, capture d’écran, nombre, logiciel&#10;&#10;Description générée automatiquement">
            <a:extLst>
              <a:ext uri="{FF2B5EF4-FFF2-40B4-BE49-F238E27FC236}">
                <a16:creationId xmlns:a16="http://schemas.microsoft.com/office/drawing/2014/main" id="{CA0141FE-A5E3-ABDA-02C0-76215B937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07231"/>
            <a:ext cx="7055643" cy="100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05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19" name="Espace réservé du numéro de diapositive 13">
            <a:extLst>
              <a:ext uri="{FF2B5EF4-FFF2-40B4-BE49-F238E27FC236}">
                <a16:creationId xmlns:a16="http://schemas.microsoft.com/office/drawing/2014/main" id="{6CD724F3-5E74-4FA4-B6CE-AFA70AB94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15501"/>
            <a:ext cx="533400" cy="379136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11</a:t>
            </a:fld>
            <a:endParaRPr lang="en-US" sz="1800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8B12B72-00E7-5AFF-7DF2-1829467C5035}"/>
              </a:ext>
            </a:extLst>
          </p:cNvPr>
          <p:cNvSpPr txBox="1"/>
          <p:nvPr/>
        </p:nvSpPr>
        <p:spPr>
          <a:xfrm>
            <a:off x="2362200" y="536854"/>
            <a:ext cx="8164491" cy="753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94" b="1" dirty="0">
                <a:solidFill>
                  <a:srgbClr val="7030A0"/>
                </a:solidFill>
                <a:latin typeface="Halant Medium Italics"/>
              </a:rPr>
              <a:t>Exemple Pratique :</a:t>
            </a:r>
            <a:endParaRPr lang="fr-FR" sz="4400" b="1" dirty="0">
              <a:solidFill>
                <a:srgbClr val="7030A0"/>
              </a:solidFill>
              <a:latin typeface="Montserrat" panose="00000500000000000000" pitchFamily="2" charset="0"/>
              <a:ea typeface="Yu Gothic UI" panose="020B0500000000000000" pitchFamily="34" charset="-128"/>
              <a:cs typeface="Ebrima" panose="02000000000000000000" pitchFamily="2" charset="0"/>
            </a:endParaRPr>
          </a:p>
        </p:txBody>
      </p:sp>
      <p:pic>
        <p:nvPicPr>
          <p:cNvPr id="5" name="Image 4" descr="Une image contenant texte, logiciel, Icône d’ordinateur, Page web&#10;&#10;Description générée automatiquement">
            <a:extLst>
              <a:ext uri="{FF2B5EF4-FFF2-40B4-BE49-F238E27FC236}">
                <a16:creationId xmlns:a16="http://schemas.microsoft.com/office/drawing/2014/main" id="{EED9402F-1F21-A55F-33E4-85FEBB2CE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425" y="1785937"/>
            <a:ext cx="1301115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4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19" name="Espace réservé du numéro de diapositive 13">
            <a:extLst>
              <a:ext uri="{FF2B5EF4-FFF2-40B4-BE49-F238E27FC236}">
                <a16:creationId xmlns:a16="http://schemas.microsoft.com/office/drawing/2014/main" id="{6CD724F3-5E74-4FA4-B6CE-AFA70AB94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15501"/>
            <a:ext cx="533400" cy="379136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12</a:t>
            </a:fld>
            <a:endParaRPr lang="en-US" sz="1800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356B3C2-92FB-27E4-BB49-8E03E6DD3C79}"/>
              </a:ext>
            </a:extLst>
          </p:cNvPr>
          <p:cNvSpPr txBox="1"/>
          <p:nvPr/>
        </p:nvSpPr>
        <p:spPr>
          <a:xfrm>
            <a:off x="2362200" y="536854"/>
            <a:ext cx="8164491" cy="753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94" b="1" dirty="0">
                <a:solidFill>
                  <a:srgbClr val="7030A0"/>
                </a:solidFill>
                <a:latin typeface="Halant Medium Italics"/>
              </a:rPr>
              <a:t>Exemple Pratique :</a:t>
            </a:r>
            <a:endParaRPr lang="fr-FR" sz="4400" b="1" dirty="0">
              <a:solidFill>
                <a:srgbClr val="7030A0"/>
              </a:solidFill>
              <a:latin typeface="Montserrat" panose="00000500000000000000" pitchFamily="2" charset="0"/>
              <a:ea typeface="Yu Gothic UI" panose="020B0500000000000000" pitchFamily="34" charset="-128"/>
              <a:cs typeface="Ebrima" panose="02000000000000000000" pitchFamily="2" charset="0"/>
            </a:endParaRPr>
          </a:p>
        </p:txBody>
      </p:sp>
      <p:pic>
        <p:nvPicPr>
          <p:cNvPr id="5" name="Image 4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ABCED31D-A1F6-E6E2-F112-56AC9B6BB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085" y="1315617"/>
            <a:ext cx="9201432" cy="838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49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19" name="Espace réservé du numéro de diapositive 13">
            <a:extLst>
              <a:ext uri="{FF2B5EF4-FFF2-40B4-BE49-F238E27FC236}">
                <a16:creationId xmlns:a16="http://schemas.microsoft.com/office/drawing/2014/main" id="{6CD724F3-5E74-4FA4-B6CE-AFA70AB94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15501"/>
            <a:ext cx="533400" cy="379136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13</a:t>
            </a:fld>
            <a:endParaRPr lang="en-US" sz="1800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356B3C2-92FB-27E4-BB49-8E03E6DD3C79}"/>
              </a:ext>
            </a:extLst>
          </p:cNvPr>
          <p:cNvSpPr txBox="1"/>
          <p:nvPr/>
        </p:nvSpPr>
        <p:spPr>
          <a:xfrm>
            <a:off x="2362200" y="536854"/>
            <a:ext cx="8164491" cy="753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94" b="1" dirty="0">
                <a:solidFill>
                  <a:srgbClr val="7030A0"/>
                </a:solidFill>
                <a:latin typeface="Halant Medium Italics"/>
              </a:rPr>
              <a:t>Exemple Pratique :</a:t>
            </a:r>
            <a:endParaRPr lang="fr-FR" sz="4400" b="1" dirty="0">
              <a:solidFill>
                <a:srgbClr val="7030A0"/>
              </a:solidFill>
              <a:latin typeface="Montserrat" panose="00000500000000000000" pitchFamily="2" charset="0"/>
              <a:ea typeface="Yu Gothic UI" panose="020B0500000000000000" pitchFamily="34" charset="-128"/>
              <a:cs typeface="Ebrima" panose="02000000000000000000" pitchFamily="2" charset="0"/>
            </a:endParaRPr>
          </a:p>
        </p:txBody>
      </p:sp>
      <p:pic>
        <p:nvPicPr>
          <p:cNvPr id="6" name="Image 5" descr="Une image contenant texte, capture d’écran, affichage, ordinateur&#10;&#10;Description générée automatiquement">
            <a:extLst>
              <a:ext uri="{FF2B5EF4-FFF2-40B4-BE49-F238E27FC236}">
                <a16:creationId xmlns:a16="http://schemas.microsoft.com/office/drawing/2014/main" id="{C0D00180-F85C-8D7B-D171-E214187AD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095500"/>
            <a:ext cx="4852987" cy="7252217"/>
          </a:xfrm>
          <a:prstGeom prst="rect">
            <a:avLst/>
          </a:prstGeom>
        </p:spPr>
      </p:pic>
      <p:pic>
        <p:nvPicPr>
          <p:cNvPr id="8" name="Image 7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4144ADA5-74EB-7B10-8DCF-75D61C6246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7" y="2571657"/>
            <a:ext cx="8261226" cy="54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58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9581B4F0-DB06-9AFC-0D7B-48609651A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22247"/>
            <a:ext cx="8313528" cy="677524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19" name="Espace réservé du numéro de diapositive 13">
            <a:extLst>
              <a:ext uri="{FF2B5EF4-FFF2-40B4-BE49-F238E27FC236}">
                <a16:creationId xmlns:a16="http://schemas.microsoft.com/office/drawing/2014/main" id="{6CD724F3-5E74-4FA4-B6CE-AFA70AB94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15501"/>
            <a:ext cx="533400" cy="379136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14</a:t>
            </a:fld>
            <a:endParaRPr lang="en-US" sz="1800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356B3C2-92FB-27E4-BB49-8E03E6DD3C79}"/>
              </a:ext>
            </a:extLst>
          </p:cNvPr>
          <p:cNvSpPr txBox="1"/>
          <p:nvPr/>
        </p:nvSpPr>
        <p:spPr>
          <a:xfrm>
            <a:off x="2362200" y="536854"/>
            <a:ext cx="8164491" cy="753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94" b="1" dirty="0">
                <a:solidFill>
                  <a:srgbClr val="7030A0"/>
                </a:solidFill>
                <a:latin typeface="Halant Medium Italics"/>
              </a:rPr>
              <a:t>Exemple Pratique :</a:t>
            </a:r>
            <a:endParaRPr lang="fr-FR" sz="4400" b="1" dirty="0">
              <a:solidFill>
                <a:srgbClr val="7030A0"/>
              </a:solidFill>
              <a:latin typeface="Montserrat" panose="00000500000000000000" pitchFamily="2" charset="0"/>
              <a:ea typeface="Yu Gothic UI" panose="020B0500000000000000" pitchFamily="34" charset="-128"/>
              <a:cs typeface="Ebrima" panose="02000000000000000000" pitchFamily="2" charset="0"/>
            </a:endParaRPr>
          </a:p>
        </p:txBody>
      </p:sp>
      <p:pic>
        <p:nvPicPr>
          <p:cNvPr id="7" name="Image 6" descr="Une image contenant texte, Appareils électroniques, capture d’écran, affichage&#10;&#10;Description générée automatiquement">
            <a:extLst>
              <a:ext uri="{FF2B5EF4-FFF2-40B4-BE49-F238E27FC236}">
                <a16:creationId xmlns:a16="http://schemas.microsoft.com/office/drawing/2014/main" id="{CC3A4D14-E4E7-D37B-2058-7924044F84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1989144"/>
            <a:ext cx="8354147" cy="680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35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D8BBB81A-E204-2A46-AF49-A8C0D1226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058462"/>
            <a:ext cx="8301037" cy="67650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19" name="Espace réservé du numéro de diapositive 13">
            <a:extLst>
              <a:ext uri="{FF2B5EF4-FFF2-40B4-BE49-F238E27FC236}">
                <a16:creationId xmlns:a16="http://schemas.microsoft.com/office/drawing/2014/main" id="{6CD724F3-5E74-4FA4-B6CE-AFA70AB94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15501"/>
            <a:ext cx="533400" cy="379136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15</a:t>
            </a:fld>
            <a:endParaRPr lang="en-US" sz="1800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356B3C2-92FB-27E4-BB49-8E03E6DD3C79}"/>
              </a:ext>
            </a:extLst>
          </p:cNvPr>
          <p:cNvSpPr txBox="1"/>
          <p:nvPr/>
        </p:nvSpPr>
        <p:spPr>
          <a:xfrm>
            <a:off x="2362200" y="536854"/>
            <a:ext cx="8164491" cy="753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94" b="1" dirty="0">
                <a:solidFill>
                  <a:srgbClr val="7030A0"/>
                </a:solidFill>
                <a:latin typeface="Halant Medium Italics"/>
              </a:rPr>
              <a:t>Exemple Pratique :</a:t>
            </a:r>
            <a:endParaRPr lang="fr-FR" sz="4400" b="1" dirty="0">
              <a:solidFill>
                <a:srgbClr val="7030A0"/>
              </a:solidFill>
              <a:latin typeface="Montserrat" panose="00000500000000000000" pitchFamily="2" charset="0"/>
              <a:ea typeface="Yu Gothic UI" panose="020B0500000000000000" pitchFamily="34" charset="-128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680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19" name="Espace réservé du numéro de diapositive 13">
            <a:extLst>
              <a:ext uri="{FF2B5EF4-FFF2-40B4-BE49-F238E27FC236}">
                <a16:creationId xmlns:a16="http://schemas.microsoft.com/office/drawing/2014/main" id="{6CD724F3-5E74-4FA4-B6CE-AFA70AB94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15501"/>
            <a:ext cx="533400" cy="379136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16</a:t>
            </a:fld>
            <a:endParaRPr lang="en-US" sz="1800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356B3C2-92FB-27E4-BB49-8E03E6DD3C79}"/>
              </a:ext>
            </a:extLst>
          </p:cNvPr>
          <p:cNvSpPr txBox="1"/>
          <p:nvPr/>
        </p:nvSpPr>
        <p:spPr>
          <a:xfrm>
            <a:off x="2362200" y="536854"/>
            <a:ext cx="8164491" cy="753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94" b="1" dirty="0">
                <a:solidFill>
                  <a:srgbClr val="7030A0"/>
                </a:solidFill>
                <a:latin typeface="Halant Medium Italics"/>
              </a:rPr>
              <a:t>Exemple Pratique :</a:t>
            </a:r>
            <a:endParaRPr lang="fr-FR" sz="4400" b="1" dirty="0">
              <a:solidFill>
                <a:srgbClr val="7030A0"/>
              </a:solidFill>
              <a:latin typeface="Montserrat" panose="00000500000000000000" pitchFamily="2" charset="0"/>
              <a:ea typeface="Yu Gothic UI" panose="020B0500000000000000" pitchFamily="34" charset="-128"/>
              <a:cs typeface="Ebrima" panose="02000000000000000000" pitchFamily="2" charset="0"/>
            </a:endParaRPr>
          </a:p>
        </p:txBody>
      </p:sp>
      <p:pic>
        <p:nvPicPr>
          <p:cNvPr id="4" name="Image 3" descr="Une image contenant texte, logiciel, Icône d’ordinateur, Page web&#10;&#10;Description générée automatiquement">
            <a:extLst>
              <a:ext uri="{FF2B5EF4-FFF2-40B4-BE49-F238E27FC236}">
                <a16:creationId xmlns:a16="http://schemas.microsoft.com/office/drawing/2014/main" id="{6559393E-B6A5-FD17-49B6-7577D7B25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819639"/>
            <a:ext cx="14149288" cy="730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47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19" name="Espace réservé du numéro de diapositive 13">
            <a:extLst>
              <a:ext uri="{FF2B5EF4-FFF2-40B4-BE49-F238E27FC236}">
                <a16:creationId xmlns:a16="http://schemas.microsoft.com/office/drawing/2014/main" id="{6CD724F3-5E74-4FA4-B6CE-AFA70AB94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15501"/>
            <a:ext cx="533400" cy="379136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17</a:t>
            </a:fld>
            <a:endParaRPr lang="en-US" sz="1800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356B3C2-92FB-27E4-BB49-8E03E6DD3C79}"/>
              </a:ext>
            </a:extLst>
          </p:cNvPr>
          <p:cNvSpPr txBox="1"/>
          <p:nvPr/>
        </p:nvSpPr>
        <p:spPr>
          <a:xfrm>
            <a:off x="2362200" y="536854"/>
            <a:ext cx="8164491" cy="753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94" b="1" dirty="0">
                <a:solidFill>
                  <a:srgbClr val="7030A0"/>
                </a:solidFill>
                <a:latin typeface="Halant Medium Italics"/>
              </a:rPr>
              <a:t>Exemple Pratique :</a:t>
            </a:r>
            <a:endParaRPr lang="fr-FR" sz="4400" b="1" dirty="0">
              <a:solidFill>
                <a:srgbClr val="7030A0"/>
              </a:solidFill>
              <a:latin typeface="Montserrat" panose="00000500000000000000" pitchFamily="2" charset="0"/>
              <a:ea typeface="Yu Gothic UI" panose="020B0500000000000000" pitchFamily="34" charset="-128"/>
              <a:cs typeface="Ebrima" panose="02000000000000000000" pitchFamily="2" charset="0"/>
            </a:endParaRPr>
          </a:p>
        </p:txBody>
      </p:sp>
      <p:pic>
        <p:nvPicPr>
          <p:cNvPr id="5" name="Image 4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95B67136-0E08-B346-2578-B69A7854A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424" y="1785937"/>
            <a:ext cx="13149567" cy="678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77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19" name="Espace réservé du numéro de diapositive 13">
            <a:extLst>
              <a:ext uri="{FF2B5EF4-FFF2-40B4-BE49-F238E27FC236}">
                <a16:creationId xmlns:a16="http://schemas.microsoft.com/office/drawing/2014/main" id="{6CD724F3-5E74-4FA4-B6CE-AFA70AB94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15501"/>
            <a:ext cx="533400" cy="379136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18</a:t>
            </a:fld>
            <a:endParaRPr lang="en-US" sz="1800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356B3C2-92FB-27E4-BB49-8E03E6DD3C79}"/>
              </a:ext>
            </a:extLst>
          </p:cNvPr>
          <p:cNvSpPr txBox="1"/>
          <p:nvPr/>
        </p:nvSpPr>
        <p:spPr>
          <a:xfrm>
            <a:off x="2362200" y="536854"/>
            <a:ext cx="8164491" cy="753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94" b="1" dirty="0">
                <a:solidFill>
                  <a:srgbClr val="7030A0"/>
                </a:solidFill>
                <a:latin typeface="Halant Medium Italics"/>
              </a:rPr>
              <a:t>Exemple Pratique :</a:t>
            </a:r>
            <a:endParaRPr lang="fr-FR" sz="4400" b="1" dirty="0">
              <a:solidFill>
                <a:srgbClr val="7030A0"/>
              </a:solidFill>
              <a:latin typeface="Montserrat" panose="00000500000000000000" pitchFamily="2" charset="0"/>
              <a:ea typeface="Yu Gothic UI" panose="020B0500000000000000" pitchFamily="34" charset="-128"/>
              <a:cs typeface="Ebrima" panose="02000000000000000000" pitchFamily="2" charset="0"/>
            </a:endParaRPr>
          </a:p>
        </p:txBody>
      </p:sp>
      <p:pic>
        <p:nvPicPr>
          <p:cNvPr id="4" name="Image 3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0CA5884B-870A-B36C-4625-312D828B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67644"/>
            <a:ext cx="8313528" cy="677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54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19" name="Espace réservé du numéro de diapositive 13">
            <a:extLst>
              <a:ext uri="{FF2B5EF4-FFF2-40B4-BE49-F238E27FC236}">
                <a16:creationId xmlns:a16="http://schemas.microsoft.com/office/drawing/2014/main" id="{6CD724F3-5E74-4FA4-B6CE-AFA70AB94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15501"/>
            <a:ext cx="533400" cy="379136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19</a:t>
            </a:fld>
            <a:endParaRPr lang="en-US" sz="1800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356B3C2-92FB-27E4-BB49-8E03E6DD3C79}"/>
              </a:ext>
            </a:extLst>
          </p:cNvPr>
          <p:cNvSpPr txBox="1"/>
          <p:nvPr/>
        </p:nvSpPr>
        <p:spPr>
          <a:xfrm>
            <a:off x="2362200" y="536854"/>
            <a:ext cx="8164491" cy="753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94" b="1" dirty="0">
                <a:solidFill>
                  <a:srgbClr val="7030A0"/>
                </a:solidFill>
                <a:latin typeface="Halant Medium Italics"/>
              </a:rPr>
              <a:t>Exemple Pratique :</a:t>
            </a:r>
            <a:endParaRPr lang="fr-FR" sz="4400" b="1" dirty="0">
              <a:solidFill>
                <a:srgbClr val="7030A0"/>
              </a:solidFill>
              <a:latin typeface="Montserrat" panose="00000500000000000000" pitchFamily="2" charset="0"/>
              <a:ea typeface="Yu Gothic UI" panose="020B0500000000000000" pitchFamily="34" charset="-128"/>
              <a:cs typeface="Ebrima" panose="02000000000000000000" pitchFamily="2" charset="0"/>
            </a:endParaRPr>
          </a:p>
        </p:txBody>
      </p:sp>
      <p:pic>
        <p:nvPicPr>
          <p:cNvPr id="5" name="Image 4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630D6A75-72E4-9162-81D4-5B2EF469E6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425" y="1785937"/>
            <a:ext cx="1301115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78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017281">
            <a:off x="7304671" y="971407"/>
            <a:ext cx="1811240" cy="171615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9B02B5B-E761-4C5A-A32C-CB4EE8E24F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79" b="1161"/>
          <a:stretch>
            <a:fillRect/>
          </a:stretch>
        </p:blipFill>
        <p:spPr>
          <a:xfrm rot="17240978">
            <a:off x="11067773" y="-593641"/>
            <a:ext cx="6575294" cy="7268784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60163C4D-64FB-48F7-A012-4C81479A16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3077192" y="6696710"/>
            <a:ext cx="4943405" cy="686619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604E2E1-8D6B-451C-B208-AED6572D5F5B}"/>
              </a:ext>
            </a:extLst>
          </p:cNvPr>
          <p:cNvSpPr txBox="1"/>
          <p:nvPr/>
        </p:nvSpPr>
        <p:spPr>
          <a:xfrm>
            <a:off x="12424435" y="2270829"/>
            <a:ext cx="5257800" cy="11079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6600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K Grotesk Bold"/>
              </a:rPr>
              <a:t>M1 BD&amp;AD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D058D34-67D6-48A8-A28C-5C04893FC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0" y="8006834"/>
            <a:ext cx="4101194" cy="267765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JetBrains Mono"/>
              </a:rPr>
              <a:t>Réalisé par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JetBrains Mono"/>
              </a:rPr>
              <a:t>   MAFTOUH Meryem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JetBrains Mono"/>
              </a:rPr>
              <a:t>   HARRACH RAS Salma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JetBrains Mono"/>
              </a:rPr>
              <a:t>Encadré par 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JetBrains Mono"/>
              </a:rPr>
              <a:t>   Pr. NASRI Mohammed</a:t>
            </a:r>
            <a:endParaRPr lang="fr-FR" altLang="fr-F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4800" b="0" i="0" u="none" strike="noStrike" cap="none" normalizeH="0" baseline="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ACBBC5ED-7C4F-4C1E-BB88-CEDDB7CC2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29511"/>
            <a:ext cx="3048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2</a:t>
            </a:fld>
            <a:endParaRPr lang="en-US" sz="1800" b="1" dirty="0"/>
          </a:p>
        </p:txBody>
      </p:sp>
      <p:sp>
        <p:nvSpPr>
          <p:cNvPr id="13" name="Google Shape;493;p64">
            <a:extLst>
              <a:ext uri="{FF2B5EF4-FFF2-40B4-BE49-F238E27FC236}">
                <a16:creationId xmlns:a16="http://schemas.microsoft.com/office/drawing/2014/main" id="{0EB89C01-D880-B287-6E5F-C16200776C7C}"/>
              </a:ext>
            </a:extLst>
          </p:cNvPr>
          <p:cNvSpPr txBox="1">
            <a:spLocks/>
          </p:cNvSpPr>
          <p:nvPr/>
        </p:nvSpPr>
        <p:spPr>
          <a:xfrm>
            <a:off x="1219200" y="5448300"/>
            <a:ext cx="11210678" cy="9628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5400" b="1" dirty="0">
                <a:latin typeface="Mukta" panose="020B0604020202020204" charset="0"/>
                <a:cs typeface="Mukta" panose="020B0604020202020204" charset="0"/>
              </a:rPr>
              <a:t> Data Profiling and Data Quality in SSIS</a:t>
            </a:r>
          </a:p>
        </p:txBody>
      </p:sp>
      <p:pic>
        <p:nvPicPr>
          <p:cNvPr id="3" name="Image 2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07812209-C1D4-E2B5-1BBD-42CF49A3B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83" y="339844"/>
            <a:ext cx="2784566" cy="179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6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19" name="Espace réservé du numéro de diapositive 13">
            <a:extLst>
              <a:ext uri="{FF2B5EF4-FFF2-40B4-BE49-F238E27FC236}">
                <a16:creationId xmlns:a16="http://schemas.microsoft.com/office/drawing/2014/main" id="{6CD724F3-5E74-4FA4-B6CE-AFA70AB94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15501"/>
            <a:ext cx="533400" cy="379136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20</a:t>
            </a:fld>
            <a:endParaRPr lang="en-US" sz="1800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356B3C2-92FB-27E4-BB49-8E03E6DD3C79}"/>
              </a:ext>
            </a:extLst>
          </p:cNvPr>
          <p:cNvSpPr txBox="1"/>
          <p:nvPr/>
        </p:nvSpPr>
        <p:spPr>
          <a:xfrm>
            <a:off x="2362200" y="536854"/>
            <a:ext cx="8164491" cy="753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94" b="1" dirty="0">
                <a:solidFill>
                  <a:srgbClr val="7030A0"/>
                </a:solidFill>
                <a:latin typeface="Halant Medium Italics"/>
              </a:rPr>
              <a:t>Exemple Pratique :</a:t>
            </a:r>
            <a:endParaRPr lang="fr-FR" sz="4400" b="1" dirty="0">
              <a:solidFill>
                <a:srgbClr val="7030A0"/>
              </a:solidFill>
              <a:latin typeface="Montserrat" panose="00000500000000000000" pitchFamily="2" charset="0"/>
              <a:ea typeface="Yu Gothic UI" panose="020B0500000000000000" pitchFamily="34" charset="-128"/>
              <a:cs typeface="Ebrima" panose="02000000000000000000" pitchFamily="2" charset="0"/>
            </a:endParaRPr>
          </a:p>
        </p:txBody>
      </p:sp>
      <p:pic>
        <p:nvPicPr>
          <p:cNvPr id="5" name="Image 4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2C198BC0-1AF6-2EF8-A98C-8D3F45A5F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425" y="1785937"/>
            <a:ext cx="1301115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10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19" name="Espace réservé du numéro de diapositive 13">
            <a:extLst>
              <a:ext uri="{FF2B5EF4-FFF2-40B4-BE49-F238E27FC236}">
                <a16:creationId xmlns:a16="http://schemas.microsoft.com/office/drawing/2014/main" id="{6CD724F3-5E74-4FA4-B6CE-AFA70AB94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15501"/>
            <a:ext cx="533400" cy="379136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21</a:t>
            </a:fld>
            <a:endParaRPr lang="en-US" sz="1800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356B3C2-92FB-27E4-BB49-8E03E6DD3C79}"/>
              </a:ext>
            </a:extLst>
          </p:cNvPr>
          <p:cNvSpPr txBox="1"/>
          <p:nvPr/>
        </p:nvSpPr>
        <p:spPr>
          <a:xfrm>
            <a:off x="2362200" y="536854"/>
            <a:ext cx="8164491" cy="753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94" b="1" dirty="0">
                <a:solidFill>
                  <a:srgbClr val="7030A0"/>
                </a:solidFill>
                <a:latin typeface="Halant Medium Italics"/>
              </a:rPr>
              <a:t>Exemple Pratique :</a:t>
            </a:r>
            <a:endParaRPr lang="fr-FR" sz="4400" b="1" dirty="0">
              <a:solidFill>
                <a:srgbClr val="7030A0"/>
              </a:solidFill>
              <a:latin typeface="Montserrat" panose="00000500000000000000" pitchFamily="2" charset="0"/>
              <a:ea typeface="Yu Gothic UI" panose="020B0500000000000000" pitchFamily="34" charset="-128"/>
              <a:cs typeface="Ebrima" panose="02000000000000000000" pitchFamily="2" charset="0"/>
            </a:endParaRPr>
          </a:p>
        </p:txBody>
      </p:sp>
      <p:pic>
        <p:nvPicPr>
          <p:cNvPr id="6" name="Image 5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6A669E68-CC6F-8915-8F26-D3B0ED206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425" y="1785937"/>
            <a:ext cx="1301115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4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19" name="Espace réservé du numéro de diapositive 13">
            <a:extLst>
              <a:ext uri="{FF2B5EF4-FFF2-40B4-BE49-F238E27FC236}">
                <a16:creationId xmlns:a16="http://schemas.microsoft.com/office/drawing/2014/main" id="{6CD724F3-5E74-4FA4-B6CE-AFA70AB94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15501"/>
            <a:ext cx="533400" cy="379136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22</a:t>
            </a:fld>
            <a:endParaRPr lang="en-US" sz="1800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356B3C2-92FB-27E4-BB49-8E03E6DD3C79}"/>
              </a:ext>
            </a:extLst>
          </p:cNvPr>
          <p:cNvSpPr txBox="1"/>
          <p:nvPr/>
        </p:nvSpPr>
        <p:spPr>
          <a:xfrm>
            <a:off x="2362200" y="536854"/>
            <a:ext cx="8164491" cy="753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94" b="1" dirty="0">
                <a:solidFill>
                  <a:srgbClr val="7030A0"/>
                </a:solidFill>
                <a:latin typeface="Halant Medium Italics"/>
              </a:rPr>
              <a:t>Exemple Pratique :</a:t>
            </a:r>
            <a:endParaRPr lang="fr-FR" sz="4400" b="1" dirty="0">
              <a:solidFill>
                <a:srgbClr val="7030A0"/>
              </a:solidFill>
              <a:latin typeface="Montserrat" panose="00000500000000000000" pitchFamily="2" charset="0"/>
              <a:ea typeface="Yu Gothic UI" panose="020B0500000000000000" pitchFamily="34" charset="-128"/>
              <a:cs typeface="Ebrima" panose="02000000000000000000" pitchFamily="2" charset="0"/>
            </a:endParaRPr>
          </a:p>
        </p:txBody>
      </p:sp>
      <p:pic>
        <p:nvPicPr>
          <p:cNvPr id="5" name="Image 4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F26AA1D4-BD7A-6CB3-5224-342A73F0C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425" y="1785937"/>
            <a:ext cx="1301115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83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19" name="Espace réservé du numéro de diapositive 13">
            <a:extLst>
              <a:ext uri="{FF2B5EF4-FFF2-40B4-BE49-F238E27FC236}">
                <a16:creationId xmlns:a16="http://schemas.microsoft.com/office/drawing/2014/main" id="{6CD724F3-5E74-4FA4-B6CE-AFA70AB94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15501"/>
            <a:ext cx="533400" cy="379136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23</a:t>
            </a:fld>
            <a:endParaRPr lang="en-US" sz="1800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356B3C2-92FB-27E4-BB49-8E03E6DD3C79}"/>
              </a:ext>
            </a:extLst>
          </p:cNvPr>
          <p:cNvSpPr txBox="1"/>
          <p:nvPr/>
        </p:nvSpPr>
        <p:spPr>
          <a:xfrm>
            <a:off x="2362200" y="536854"/>
            <a:ext cx="8164491" cy="753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94" b="1" dirty="0">
                <a:solidFill>
                  <a:srgbClr val="7030A0"/>
                </a:solidFill>
                <a:latin typeface="Halant Medium Italics"/>
              </a:rPr>
              <a:t>Exemple Pratique :</a:t>
            </a:r>
            <a:endParaRPr lang="fr-FR" sz="4400" b="1" dirty="0">
              <a:solidFill>
                <a:srgbClr val="7030A0"/>
              </a:solidFill>
              <a:latin typeface="Montserrat" panose="00000500000000000000" pitchFamily="2" charset="0"/>
              <a:ea typeface="Yu Gothic UI" panose="020B0500000000000000" pitchFamily="34" charset="-128"/>
              <a:cs typeface="Ebrima" panose="02000000000000000000" pitchFamily="2" charset="0"/>
            </a:endParaRPr>
          </a:p>
        </p:txBody>
      </p:sp>
      <p:pic>
        <p:nvPicPr>
          <p:cNvPr id="6" name="Image 5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695BF942-D1FC-3AB8-3CE9-6FD367B90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425" y="1785937"/>
            <a:ext cx="1301115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97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19" name="Espace réservé du numéro de diapositive 13">
            <a:extLst>
              <a:ext uri="{FF2B5EF4-FFF2-40B4-BE49-F238E27FC236}">
                <a16:creationId xmlns:a16="http://schemas.microsoft.com/office/drawing/2014/main" id="{6CD724F3-5E74-4FA4-B6CE-AFA70AB94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15501"/>
            <a:ext cx="533400" cy="379136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24</a:t>
            </a:fld>
            <a:endParaRPr lang="en-US" sz="1800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356B3C2-92FB-27E4-BB49-8E03E6DD3C79}"/>
              </a:ext>
            </a:extLst>
          </p:cNvPr>
          <p:cNvSpPr txBox="1"/>
          <p:nvPr/>
        </p:nvSpPr>
        <p:spPr>
          <a:xfrm>
            <a:off x="2362200" y="536854"/>
            <a:ext cx="8164491" cy="753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94" b="1" dirty="0">
                <a:solidFill>
                  <a:srgbClr val="7030A0"/>
                </a:solidFill>
                <a:latin typeface="Halant Medium Italics"/>
              </a:rPr>
              <a:t>Exemple Pratique :</a:t>
            </a:r>
            <a:endParaRPr lang="fr-FR" sz="4400" b="1" dirty="0">
              <a:solidFill>
                <a:srgbClr val="7030A0"/>
              </a:solidFill>
              <a:latin typeface="Montserrat" panose="00000500000000000000" pitchFamily="2" charset="0"/>
              <a:ea typeface="Yu Gothic UI" panose="020B0500000000000000" pitchFamily="34" charset="-128"/>
              <a:cs typeface="Ebrima" panose="02000000000000000000" pitchFamily="2" charset="0"/>
            </a:endParaRPr>
          </a:p>
        </p:txBody>
      </p:sp>
      <p:pic>
        <p:nvPicPr>
          <p:cNvPr id="6" name="Image 5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D3B32496-0DF3-5732-7398-7B93BD538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425" y="1785937"/>
            <a:ext cx="1301115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89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88866" y="1349890"/>
            <a:ext cx="7995755" cy="75759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  <p:sp>
        <p:nvSpPr>
          <p:cNvPr id="11" name="Espace réservé du numéro de diapositive 13">
            <a:extLst>
              <a:ext uri="{FF2B5EF4-FFF2-40B4-BE49-F238E27FC236}">
                <a16:creationId xmlns:a16="http://schemas.microsoft.com/office/drawing/2014/main" id="{9D9033E2-5F92-43EC-80A2-95A986C55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91700"/>
            <a:ext cx="457200" cy="302936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25</a:t>
            </a:fld>
            <a:endParaRPr lang="en-US" sz="1800" b="1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07441CA-B5BC-AF33-78FD-509AB11DB8E6}"/>
              </a:ext>
            </a:extLst>
          </p:cNvPr>
          <p:cNvSpPr txBox="1"/>
          <p:nvPr/>
        </p:nvSpPr>
        <p:spPr>
          <a:xfrm>
            <a:off x="5657743" y="4633061"/>
            <a:ext cx="6858000" cy="1009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330"/>
              </a:lnSpc>
            </a:pPr>
            <a:r>
              <a:rPr lang="fr-FR" sz="8000" dirty="0">
                <a:solidFill>
                  <a:srgbClr val="FFFFFF"/>
                </a:solidFill>
                <a:latin typeface="HK Grotesk Bold"/>
              </a:rPr>
              <a:t>Data </a:t>
            </a:r>
            <a:r>
              <a:rPr lang="fr-FR" sz="8000" dirty="0" err="1">
                <a:solidFill>
                  <a:srgbClr val="FFFFFF"/>
                </a:solidFill>
                <a:latin typeface="HK Grotesk Bold"/>
              </a:rPr>
              <a:t>Quality</a:t>
            </a:r>
            <a:r>
              <a:rPr lang="fr-FR" sz="8000" dirty="0">
                <a:solidFill>
                  <a:srgbClr val="FFFFFF"/>
                </a:solidFill>
                <a:latin typeface="HK Grotesk Bold"/>
              </a:rPr>
              <a:t> 	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494633">
            <a:off x="-2022061" y="8242530"/>
            <a:ext cx="4315504" cy="408894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3119">
            <a:off x="15158388" y="-1579634"/>
            <a:ext cx="5214256" cy="4986132"/>
          </a:xfrm>
          <a:prstGeom prst="rect">
            <a:avLst/>
          </a:prstGeom>
        </p:spPr>
      </p:pic>
      <p:sp>
        <p:nvSpPr>
          <p:cNvPr id="11" name="Espace réservé du numéro de diapositive 13">
            <a:extLst>
              <a:ext uri="{FF2B5EF4-FFF2-40B4-BE49-F238E27FC236}">
                <a16:creationId xmlns:a16="http://schemas.microsoft.com/office/drawing/2014/main" id="{D5CF7454-9A89-4749-BF0E-D75C84D28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91700"/>
            <a:ext cx="5334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2400" b="1" smtClean="0"/>
              <a:pPr algn="ctr"/>
              <a:t>26</a:t>
            </a:fld>
            <a:endParaRPr lang="en-US" sz="24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DF8D362-FA04-B1FA-A176-2C9187024C8E}"/>
              </a:ext>
            </a:extLst>
          </p:cNvPr>
          <p:cNvSpPr txBox="1"/>
          <p:nvPr/>
        </p:nvSpPr>
        <p:spPr>
          <a:xfrm>
            <a:off x="2362200" y="536854"/>
            <a:ext cx="8164491" cy="753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94" b="1" dirty="0">
                <a:solidFill>
                  <a:srgbClr val="7030A0"/>
                </a:solidFill>
                <a:latin typeface="Halant Medium Italics"/>
              </a:rPr>
              <a:t>Définition</a:t>
            </a:r>
            <a:endParaRPr lang="fr-FR" sz="4400" b="1" dirty="0">
              <a:solidFill>
                <a:srgbClr val="7030A0"/>
              </a:solidFill>
              <a:latin typeface="Montserrat" panose="00000500000000000000" pitchFamily="2" charset="0"/>
              <a:ea typeface="Yu Gothic UI" panose="020B0500000000000000" pitchFamily="34" charset="-128"/>
              <a:cs typeface="Ebrima" panose="02000000000000000000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E481A0A-43B4-4A06-482C-F6D16401E79C}"/>
              </a:ext>
            </a:extLst>
          </p:cNvPr>
          <p:cNvSpPr txBox="1"/>
          <p:nvPr/>
        </p:nvSpPr>
        <p:spPr>
          <a:xfrm>
            <a:off x="685800" y="1868832"/>
            <a:ext cx="15802897" cy="1478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3200" dirty="0">
                <a:solidFill>
                  <a:srgbClr val="3C4858"/>
                </a:solidFill>
                <a:latin typeface="Arial" panose="020B0604020202020204" pitchFamily="34" charset="0"/>
              </a:rPr>
              <a:t>La qualité des données est un concept clé en gestion de l'information, qui évalue à quel point les données sont aptes à servir leur but dans un contexte spécifique.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2D23EDB-B0DA-8923-294A-8129DC207DD2}"/>
              </a:ext>
            </a:extLst>
          </p:cNvPr>
          <p:cNvSpPr txBox="1"/>
          <p:nvPr/>
        </p:nvSpPr>
        <p:spPr>
          <a:xfrm>
            <a:off x="685799" y="3524392"/>
            <a:ext cx="15802897" cy="443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3200" b="1" dirty="0">
                <a:solidFill>
                  <a:srgbClr val="3C4858"/>
                </a:solidFill>
                <a:latin typeface="Arial" panose="020B0604020202020204" pitchFamily="34" charset="0"/>
              </a:rPr>
              <a:t>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3200" dirty="0">
                <a:solidFill>
                  <a:srgbClr val="3C4858"/>
                </a:solidFill>
                <a:latin typeface="Arial" panose="020B0604020202020204" pitchFamily="34" charset="0"/>
              </a:rPr>
              <a:t>Les aspects principaux de la qualité des données comprennent :</a:t>
            </a:r>
          </a:p>
          <a:p>
            <a:pPr lvl="2">
              <a:lnSpc>
                <a:spcPct val="150000"/>
              </a:lnSpc>
            </a:pPr>
            <a:r>
              <a:rPr lang="fr-FR" sz="3200" b="1" dirty="0">
                <a:solidFill>
                  <a:srgbClr val="7030A0"/>
                </a:solidFill>
                <a:latin typeface="Arial" panose="020B0604020202020204" pitchFamily="34" charset="0"/>
              </a:rPr>
              <a:t>Exactitude : </a:t>
            </a:r>
            <a:r>
              <a:rPr lang="fr-FR" sz="3200" dirty="0">
                <a:solidFill>
                  <a:srgbClr val="3C4858"/>
                </a:solidFill>
                <a:latin typeface="Arial" panose="020B0604020202020204" pitchFamily="34" charset="0"/>
              </a:rPr>
              <a:t>Les données doivent représenter fidèlement la réalité.</a:t>
            </a:r>
          </a:p>
          <a:p>
            <a:pPr lvl="2">
              <a:lnSpc>
                <a:spcPct val="150000"/>
              </a:lnSpc>
            </a:pPr>
            <a:r>
              <a:rPr lang="fr-FR" sz="3200" b="1" dirty="0">
                <a:solidFill>
                  <a:srgbClr val="7030A0"/>
                </a:solidFill>
                <a:latin typeface="Arial" panose="020B0604020202020204" pitchFamily="34" charset="0"/>
              </a:rPr>
              <a:t>Fiabilité : </a:t>
            </a:r>
            <a:r>
              <a:rPr lang="fr-FR" sz="3200" dirty="0">
                <a:solidFill>
                  <a:srgbClr val="3C4858"/>
                </a:solidFill>
                <a:latin typeface="Arial" panose="020B0604020202020204" pitchFamily="34" charset="0"/>
              </a:rPr>
              <a:t>Les données doivent rester cohérentes et stables.</a:t>
            </a:r>
          </a:p>
          <a:p>
            <a:pPr lvl="2">
              <a:lnSpc>
                <a:spcPct val="150000"/>
              </a:lnSpc>
            </a:pPr>
            <a:r>
              <a:rPr lang="fr-FR" sz="3200" b="1" dirty="0">
                <a:solidFill>
                  <a:srgbClr val="7030A0"/>
                </a:solidFill>
                <a:latin typeface="Arial" panose="020B0604020202020204" pitchFamily="34" charset="0"/>
              </a:rPr>
              <a:t>Consistance : </a:t>
            </a:r>
            <a:r>
              <a:rPr lang="fr-FR" sz="3200" dirty="0">
                <a:solidFill>
                  <a:srgbClr val="3C4858"/>
                </a:solidFill>
                <a:latin typeface="Arial" panose="020B0604020202020204" pitchFamily="34" charset="0"/>
              </a:rPr>
              <a:t>Les données doivent être uniformes dans différents contextes.</a:t>
            </a:r>
          </a:p>
          <a:p>
            <a:pPr lvl="2">
              <a:lnSpc>
                <a:spcPct val="150000"/>
              </a:lnSpc>
            </a:pPr>
            <a:r>
              <a:rPr lang="fr-FR" sz="3200" b="1" dirty="0">
                <a:solidFill>
                  <a:srgbClr val="7030A0"/>
                </a:solidFill>
                <a:latin typeface="Arial" panose="020B0604020202020204" pitchFamily="34" charset="0"/>
              </a:rPr>
              <a:t>Sécurité : </a:t>
            </a:r>
            <a:r>
              <a:rPr lang="fr-FR" sz="3200" dirty="0">
                <a:solidFill>
                  <a:srgbClr val="3C4858"/>
                </a:solidFill>
                <a:latin typeface="Arial" panose="020B0604020202020204" pitchFamily="34" charset="0"/>
              </a:rPr>
              <a:t>Les données doivent être sécurisées contre les accès indus.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494633">
            <a:off x="-2022061" y="8242530"/>
            <a:ext cx="4315504" cy="408894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3119">
            <a:off x="15158388" y="-1579634"/>
            <a:ext cx="5214256" cy="4986132"/>
          </a:xfrm>
          <a:prstGeom prst="rect">
            <a:avLst/>
          </a:prstGeom>
        </p:spPr>
      </p:pic>
      <p:sp>
        <p:nvSpPr>
          <p:cNvPr id="11" name="Espace réservé du numéro de diapositive 13">
            <a:extLst>
              <a:ext uri="{FF2B5EF4-FFF2-40B4-BE49-F238E27FC236}">
                <a16:creationId xmlns:a16="http://schemas.microsoft.com/office/drawing/2014/main" id="{D5CF7454-9A89-4749-BF0E-D75C84D28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91700"/>
            <a:ext cx="5334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2400" b="1" smtClean="0"/>
              <a:pPr algn="ctr"/>
              <a:t>27</a:t>
            </a:fld>
            <a:endParaRPr lang="en-US" sz="24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DF8D362-FA04-B1FA-A176-2C9187024C8E}"/>
              </a:ext>
            </a:extLst>
          </p:cNvPr>
          <p:cNvSpPr txBox="1"/>
          <p:nvPr/>
        </p:nvSpPr>
        <p:spPr>
          <a:xfrm>
            <a:off x="2362200" y="536854"/>
            <a:ext cx="8164491" cy="753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94" b="1" dirty="0">
                <a:solidFill>
                  <a:srgbClr val="7030A0"/>
                </a:solidFill>
                <a:latin typeface="Halant Medium Italics"/>
              </a:rPr>
              <a:t>Data </a:t>
            </a:r>
            <a:r>
              <a:rPr lang="fr-FR" sz="4294" b="1" dirty="0" err="1">
                <a:solidFill>
                  <a:srgbClr val="7030A0"/>
                </a:solidFill>
                <a:latin typeface="Halant Medium Italics"/>
              </a:rPr>
              <a:t>Quality</a:t>
            </a:r>
            <a:r>
              <a:rPr lang="fr-FR" sz="4294" b="1" dirty="0">
                <a:solidFill>
                  <a:srgbClr val="7030A0"/>
                </a:solidFill>
                <a:latin typeface="Halant Medium Italics"/>
              </a:rPr>
              <a:t> Services (DQS)</a:t>
            </a:r>
            <a:endParaRPr lang="fr-FR" sz="4400" b="1" dirty="0">
              <a:solidFill>
                <a:srgbClr val="7030A0"/>
              </a:solidFill>
              <a:latin typeface="Montserrat" panose="00000500000000000000" pitchFamily="2" charset="0"/>
              <a:ea typeface="Yu Gothic UI" panose="020B0500000000000000" pitchFamily="34" charset="-128"/>
              <a:cs typeface="Ebrima" panose="02000000000000000000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E481A0A-43B4-4A06-482C-F6D16401E79C}"/>
              </a:ext>
            </a:extLst>
          </p:cNvPr>
          <p:cNvSpPr txBox="1"/>
          <p:nvPr/>
        </p:nvSpPr>
        <p:spPr>
          <a:xfrm>
            <a:off x="762000" y="1943100"/>
            <a:ext cx="15802897" cy="7387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3200" dirty="0">
                <a:solidFill>
                  <a:srgbClr val="3C4858"/>
                </a:solidFill>
                <a:latin typeface="Arial" panose="020B0604020202020204" pitchFamily="34" charset="0"/>
              </a:rPr>
              <a:t>Data </a:t>
            </a:r>
            <a:r>
              <a:rPr lang="fr-FR" sz="3200" dirty="0" err="1">
                <a:solidFill>
                  <a:srgbClr val="3C4858"/>
                </a:solidFill>
                <a:latin typeface="Arial" panose="020B0604020202020204" pitchFamily="34" charset="0"/>
              </a:rPr>
              <a:t>Quality</a:t>
            </a:r>
            <a:r>
              <a:rPr lang="fr-FR" sz="3200" dirty="0">
                <a:solidFill>
                  <a:srgbClr val="3C4858"/>
                </a:solidFill>
                <a:latin typeface="Arial" panose="020B0604020202020204" pitchFamily="34" charset="0"/>
              </a:rPr>
              <a:t> Services (DQS) est un outil de Microsoft SQL Server qui permet aux organisations d'améliorer la qualité de leurs données. </a:t>
            </a:r>
          </a:p>
          <a:p>
            <a:pPr algn="just">
              <a:lnSpc>
                <a:spcPct val="150000"/>
              </a:lnSpc>
            </a:pPr>
            <a:endParaRPr lang="fr-FR" sz="3200" dirty="0">
              <a:solidFill>
                <a:srgbClr val="3C4858"/>
              </a:solidFill>
              <a:latin typeface="Arial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3200" dirty="0">
                <a:solidFill>
                  <a:srgbClr val="3C4858"/>
                </a:solidFill>
                <a:latin typeface="Arial" panose="020B0604020202020204" pitchFamily="34" charset="0"/>
              </a:rPr>
              <a:t>DQS utilise des bases de connaissances pour :</a:t>
            </a:r>
          </a:p>
          <a:p>
            <a:pPr lvl="3" algn="just">
              <a:lnSpc>
                <a:spcPct val="150000"/>
              </a:lnSpc>
            </a:pPr>
            <a:r>
              <a:rPr lang="fr-FR" sz="3200" dirty="0">
                <a:solidFill>
                  <a:srgbClr val="3C4858"/>
                </a:solidFill>
                <a:latin typeface="Arial" panose="020B0604020202020204" pitchFamily="34" charset="0"/>
              </a:rPr>
              <a:t>   le nettoyage des données(Data </a:t>
            </a:r>
            <a:r>
              <a:rPr lang="fr-FR" sz="3200" dirty="0" err="1">
                <a:solidFill>
                  <a:srgbClr val="3C4858"/>
                </a:solidFill>
                <a:latin typeface="Arial" panose="020B0604020202020204" pitchFamily="34" charset="0"/>
              </a:rPr>
              <a:t>Cleansing</a:t>
            </a:r>
            <a:r>
              <a:rPr lang="fr-FR" sz="3200" dirty="0">
                <a:solidFill>
                  <a:srgbClr val="3C4858"/>
                </a:solidFill>
                <a:latin typeface="Arial" panose="020B0604020202020204" pitchFamily="34" charset="0"/>
              </a:rPr>
              <a:t>).</a:t>
            </a:r>
          </a:p>
          <a:p>
            <a:pPr lvl="3" algn="just">
              <a:lnSpc>
                <a:spcPct val="150000"/>
              </a:lnSpc>
            </a:pPr>
            <a:r>
              <a:rPr lang="fr-FR" sz="3200" dirty="0">
                <a:solidFill>
                  <a:srgbClr val="3C4858"/>
                </a:solidFill>
                <a:latin typeface="Arial" panose="020B0604020202020204" pitchFamily="34" charset="0"/>
              </a:rPr>
              <a:t>   le couplage des données (Data Matching).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3200" dirty="0">
                <a:solidFill>
                  <a:srgbClr val="3C4858"/>
                </a:solidFill>
                <a:latin typeface="Arial" panose="020B0604020202020204" pitchFamily="34" charset="0"/>
              </a:rPr>
              <a:t>Les composantes des services de qualité des données :</a:t>
            </a:r>
          </a:p>
          <a:p>
            <a:pPr algn="just">
              <a:lnSpc>
                <a:spcPct val="150000"/>
              </a:lnSpc>
            </a:pPr>
            <a:r>
              <a:rPr lang="fr-FR" sz="3200" dirty="0">
                <a:solidFill>
                  <a:srgbClr val="3C4858"/>
                </a:solidFill>
                <a:latin typeface="Arial" panose="020B0604020202020204" pitchFamily="34" charset="0"/>
              </a:rPr>
              <a:t>		DQS Server</a:t>
            </a:r>
          </a:p>
          <a:p>
            <a:pPr algn="just">
              <a:lnSpc>
                <a:spcPct val="150000"/>
              </a:lnSpc>
            </a:pPr>
            <a:r>
              <a:rPr lang="fr-FR" sz="3200" dirty="0">
                <a:solidFill>
                  <a:srgbClr val="3C4858"/>
                </a:solidFill>
                <a:latin typeface="Arial" panose="020B0604020202020204" pitchFamily="34" charset="0"/>
              </a:rPr>
              <a:t>		DQS Client</a:t>
            </a:r>
          </a:p>
          <a:p>
            <a:pPr algn="just">
              <a:lnSpc>
                <a:spcPct val="150000"/>
              </a:lnSpc>
            </a:pPr>
            <a:r>
              <a:rPr lang="fr-FR" sz="3200" dirty="0">
                <a:solidFill>
                  <a:srgbClr val="3C4858"/>
                </a:solidFill>
                <a:latin typeface="Arial" panose="020B0604020202020204" pitchFamily="34" charset="0"/>
              </a:rPr>
              <a:t>		Data </a:t>
            </a:r>
            <a:r>
              <a:rPr lang="fr-FR" sz="3200" dirty="0" err="1">
                <a:solidFill>
                  <a:srgbClr val="3C4858"/>
                </a:solidFill>
                <a:latin typeface="Arial" panose="020B0604020202020204" pitchFamily="34" charset="0"/>
              </a:rPr>
              <a:t>Cleansing</a:t>
            </a:r>
            <a:r>
              <a:rPr lang="fr-FR" sz="3200" dirty="0">
                <a:solidFill>
                  <a:srgbClr val="3C4858"/>
                </a:solidFill>
                <a:latin typeface="Arial" panose="020B0604020202020204" pitchFamily="34" charset="0"/>
              </a:rPr>
              <a:t> SSIS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63028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46566" y="7171898"/>
            <a:ext cx="2729129" cy="25858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6185645">
            <a:off x="-1867548" y="60686"/>
            <a:ext cx="9901401" cy="881224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43000" y="4762500"/>
            <a:ext cx="17602200" cy="1075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fr-FR" sz="7200" dirty="0">
                <a:solidFill>
                  <a:schemeClr val="bg1"/>
                </a:solidFill>
                <a:latin typeface="HK Grotesk Bold"/>
              </a:rPr>
              <a:t>				Exemple Pratique </a:t>
            </a:r>
            <a:endParaRPr lang="en-US" sz="7200" dirty="0">
              <a:solidFill>
                <a:schemeClr val="bg1"/>
              </a:solidFill>
              <a:latin typeface="HK Grotesk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7083089" y="303005"/>
            <a:ext cx="1517793" cy="1451390"/>
          </a:xfrm>
          <a:prstGeom prst="rect">
            <a:avLst/>
          </a:prstGeom>
        </p:spPr>
      </p:pic>
      <p:sp>
        <p:nvSpPr>
          <p:cNvPr id="9" name="Espace réservé du numéro de diapositive 13">
            <a:extLst>
              <a:ext uri="{FF2B5EF4-FFF2-40B4-BE49-F238E27FC236}">
                <a16:creationId xmlns:a16="http://schemas.microsoft.com/office/drawing/2014/main" id="{56CA94D4-C289-4521-886C-083EA9C74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29511"/>
            <a:ext cx="4572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28</a:t>
            </a:fld>
            <a:endParaRPr lang="en-US" sz="18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1190757" y="176052"/>
            <a:ext cx="1811240" cy="1716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3" y="7569481"/>
            <a:ext cx="3789612" cy="3623816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1E14EF1C-AA57-4350-946E-2DC380E2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9675818">
            <a:off x="13490417" y="-3357782"/>
            <a:ext cx="9639408" cy="9217687"/>
          </a:xfrm>
          <a:prstGeom prst="rect">
            <a:avLst/>
          </a:prstGeom>
        </p:spPr>
      </p:pic>
      <p:sp>
        <p:nvSpPr>
          <p:cNvPr id="13" name="Espace réservé du numéro de diapositive 13">
            <a:extLst>
              <a:ext uri="{FF2B5EF4-FFF2-40B4-BE49-F238E27FC236}">
                <a16:creationId xmlns:a16="http://schemas.microsoft.com/office/drawing/2014/main" id="{F14748FF-6CD3-4C59-85F6-80E5C73C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29511"/>
            <a:ext cx="4572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29</a:t>
            </a:fld>
            <a:endParaRPr lang="en-US" sz="18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BD5430A-AB65-4290-0490-2AC0ADC3F314}"/>
              </a:ext>
            </a:extLst>
          </p:cNvPr>
          <p:cNvSpPr txBox="1"/>
          <p:nvPr/>
        </p:nvSpPr>
        <p:spPr>
          <a:xfrm>
            <a:off x="1466538" y="2369284"/>
            <a:ext cx="124232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latin typeface="HK Grotesk Bold" panose="020B0604020202020204" charset="0"/>
              </a:rPr>
              <a:t>Installation du serveur  / Client DQS 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DBEB07E-1AB5-A856-E77F-17B954B8B995}"/>
              </a:ext>
            </a:extLst>
          </p:cNvPr>
          <p:cNvSpPr txBox="1"/>
          <p:nvPr/>
        </p:nvSpPr>
        <p:spPr>
          <a:xfrm>
            <a:off x="1466538" y="3408185"/>
            <a:ext cx="13411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latin typeface="HK Grotesk Bold" panose="020B0604020202020204" charset="0"/>
              </a:rPr>
              <a:t>Définition de la base de connaissance (</a:t>
            </a:r>
            <a:r>
              <a:rPr lang="fr-FR" sz="4000" dirty="0" err="1">
                <a:latin typeface="HK Grotesk Bold" panose="020B0604020202020204" charset="0"/>
              </a:rPr>
              <a:t>Knowledge</a:t>
            </a:r>
            <a:r>
              <a:rPr lang="fr-FR" sz="4000" dirty="0">
                <a:latin typeface="HK Grotesk Bold" panose="020B0604020202020204" charset="0"/>
              </a:rPr>
              <a:t> Base)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9A8E2AF-0910-184F-A5E4-2F47E62092E4}"/>
              </a:ext>
            </a:extLst>
          </p:cNvPr>
          <p:cNvSpPr txBox="1"/>
          <p:nvPr/>
        </p:nvSpPr>
        <p:spPr>
          <a:xfrm>
            <a:off x="1469036" y="5768958"/>
            <a:ext cx="124232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latin typeface="HK Grotesk Bold" panose="020B0604020202020204" charset="0"/>
              </a:rPr>
              <a:t>Création de projet de qualité des données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EAE0C84-8590-CB31-5F9A-259015DB47A1}"/>
              </a:ext>
            </a:extLst>
          </p:cNvPr>
          <p:cNvSpPr txBox="1"/>
          <p:nvPr/>
        </p:nvSpPr>
        <p:spPr>
          <a:xfrm>
            <a:off x="1699751" y="4236525"/>
            <a:ext cx="15802897" cy="1478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3200" dirty="0">
                <a:solidFill>
                  <a:srgbClr val="3C4858"/>
                </a:solidFill>
                <a:latin typeface="Arial" panose="020B0604020202020204" pitchFamily="34" charset="0"/>
              </a:rPr>
              <a:t>Dépôt de la connaissance contient les règles et les politiques de nettoyage des données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50C4801-57B2-BDFE-F17C-0DEB297D0BA7}"/>
              </a:ext>
            </a:extLst>
          </p:cNvPr>
          <p:cNvSpPr txBox="1"/>
          <p:nvPr/>
        </p:nvSpPr>
        <p:spPr>
          <a:xfrm>
            <a:off x="1699751" y="6706330"/>
            <a:ext cx="15802897" cy="739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3200" dirty="0">
                <a:solidFill>
                  <a:srgbClr val="3C4858"/>
                </a:solidFill>
                <a:latin typeface="Arial" panose="020B0604020202020204" pitchFamily="34" charset="0"/>
              </a:rPr>
              <a:t>pour appliquer la base de connaissances aux données réelles</a:t>
            </a:r>
          </a:p>
        </p:txBody>
      </p:sp>
    </p:spTree>
    <p:extLst>
      <p:ext uri="{BB962C8B-B14F-4D97-AF65-F5344CB8AC3E}">
        <p14:creationId xmlns:p14="http://schemas.microsoft.com/office/powerpoint/2010/main" val="226951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017281">
            <a:off x="16125957" y="708769"/>
            <a:ext cx="1811240" cy="171615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9B02B5B-E761-4C5A-A32C-CB4EE8E24F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79" b="1161"/>
          <a:stretch>
            <a:fillRect/>
          </a:stretch>
        </p:blipFill>
        <p:spPr>
          <a:xfrm rot="12727822">
            <a:off x="-1386037" y="-1295824"/>
            <a:ext cx="6593495" cy="7288905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60163C4D-64FB-48F7-A012-4C81479A16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389893" y="7425405"/>
            <a:ext cx="4943405" cy="5723190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6BFBE8C9-2015-4FB6-B9D1-1AF1333A2B5F}"/>
              </a:ext>
            </a:extLst>
          </p:cNvPr>
          <p:cNvSpPr txBox="1"/>
          <p:nvPr/>
        </p:nvSpPr>
        <p:spPr>
          <a:xfrm>
            <a:off x="1789735" y="1346688"/>
            <a:ext cx="3233426" cy="10019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09"/>
              </a:lnSpc>
            </a:pPr>
            <a:r>
              <a:rPr lang="en-US" sz="8800" dirty="0">
                <a:solidFill>
                  <a:srgbClr val="FFFFFF"/>
                </a:solidFill>
                <a:latin typeface="HK Grotesk Bold"/>
              </a:rPr>
              <a:t>Plan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2E8E0CC6-6B86-4992-9CF1-4BFADCBCAD85}"/>
              </a:ext>
            </a:extLst>
          </p:cNvPr>
          <p:cNvSpPr txBox="1"/>
          <p:nvPr/>
        </p:nvSpPr>
        <p:spPr>
          <a:xfrm>
            <a:off x="5023161" y="4082218"/>
            <a:ext cx="13792200" cy="4064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15"/>
              </a:lnSpc>
              <a:spcBef>
                <a:spcPct val="0"/>
              </a:spcBef>
            </a:pPr>
            <a:r>
              <a:rPr lang="en-US" sz="6877" u="none" dirty="0">
                <a:solidFill>
                  <a:schemeClr val="tx1">
                    <a:alpha val="60000"/>
                  </a:schemeClr>
                </a:solidFill>
                <a:latin typeface="HK Grotesk Bold"/>
              </a:rPr>
              <a:t>	</a:t>
            </a:r>
            <a:r>
              <a:rPr lang="fr-FR" sz="4400" dirty="0">
                <a:solidFill>
                  <a:schemeClr val="tx1">
                    <a:alpha val="60000"/>
                  </a:schemeClr>
                </a:solidFill>
                <a:latin typeface="HK Grotesk Bold"/>
              </a:rPr>
              <a:t>Introduction </a:t>
            </a:r>
          </a:p>
          <a:p>
            <a:pPr>
              <a:lnSpc>
                <a:spcPts val="8115"/>
              </a:lnSpc>
              <a:spcBef>
                <a:spcPct val="0"/>
              </a:spcBef>
            </a:pPr>
            <a:r>
              <a:rPr lang="fr-FR" sz="4400" dirty="0">
                <a:solidFill>
                  <a:schemeClr val="tx1">
                    <a:alpha val="60000"/>
                  </a:schemeClr>
                </a:solidFill>
                <a:latin typeface="HK Grotesk Bold"/>
              </a:rPr>
              <a:t>	Data Profiling </a:t>
            </a:r>
          </a:p>
          <a:p>
            <a:pPr>
              <a:lnSpc>
                <a:spcPts val="8115"/>
              </a:lnSpc>
              <a:spcBef>
                <a:spcPct val="0"/>
              </a:spcBef>
            </a:pPr>
            <a:r>
              <a:rPr lang="fr-FR" sz="4400" dirty="0">
                <a:solidFill>
                  <a:schemeClr val="tx1">
                    <a:alpha val="60000"/>
                  </a:schemeClr>
                </a:solidFill>
                <a:latin typeface="HK Grotesk Bold"/>
              </a:rPr>
              <a:t>	Data </a:t>
            </a:r>
            <a:r>
              <a:rPr lang="fr-FR" sz="4400" dirty="0" err="1">
                <a:solidFill>
                  <a:schemeClr val="tx1">
                    <a:alpha val="60000"/>
                  </a:schemeClr>
                </a:solidFill>
                <a:latin typeface="HK Grotesk Bold"/>
              </a:rPr>
              <a:t>Quality</a:t>
            </a:r>
            <a:endParaRPr lang="fr-FR" sz="4400" dirty="0">
              <a:solidFill>
                <a:schemeClr val="tx1">
                  <a:alpha val="60000"/>
                </a:schemeClr>
              </a:solidFill>
              <a:latin typeface="HK Grotesk Bold"/>
            </a:endParaRPr>
          </a:p>
          <a:p>
            <a:pPr>
              <a:lnSpc>
                <a:spcPts val="8115"/>
              </a:lnSpc>
              <a:spcBef>
                <a:spcPct val="0"/>
              </a:spcBef>
            </a:pPr>
            <a:r>
              <a:rPr lang="fr-FR" sz="4400" dirty="0">
                <a:solidFill>
                  <a:schemeClr val="tx1">
                    <a:alpha val="60000"/>
                  </a:schemeClr>
                </a:solidFill>
                <a:latin typeface="HK Grotesk Bold"/>
              </a:rPr>
              <a:t>	Conclusion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DF50C49-17A9-45E3-857F-8890A5C5DA09}"/>
              </a:ext>
            </a:extLst>
          </p:cNvPr>
          <p:cNvSpPr txBox="1"/>
          <p:nvPr/>
        </p:nvSpPr>
        <p:spPr>
          <a:xfrm>
            <a:off x="4354700" y="4262848"/>
            <a:ext cx="11087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tx1">
                    <a:alpha val="60000"/>
                  </a:schemeClr>
                </a:solidFill>
                <a:latin typeface="HK Grotesk Bold"/>
              </a:rPr>
              <a:t>1-</a:t>
            </a:r>
            <a:endParaRPr lang="fr-FR" sz="5400" dirty="0">
              <a:solidFill>
                <a:schemeClr val="tx1">
                  <a:alpha val="60000"/>
                </a:schemeClr>
              </a:solidFill>
              <a:latin typeface="HK Grotesk Bold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CECE620-2FC9-4749-950D-DF11D39942AB}"/>
              </a:ext>
            </a:extLst>
          </p:cNvPr>
          <p:cNvSpPr txBox="1"/>
          <p:nvPr/>
        </p:nvSpPr>
        <p:spPr>
          <a:xfrm>
            <a:off x="4426805" y="5306271"/>
            <a:ext cx="9645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tx1">
                    <a:alpha val="60000"/>
                  </a:schemeClr>
                </a:solidFill>
                <a:latin typeface="HK Grotesk Bold"/>
              </a:rPr>
              <a:t>2-</a:t>
            </a:r>
            <a:endParaRPr lang="fr-FR" sz="5400" dirty="0">
              <a:solidFill>
                <a:schemeClr val="tx1">
                  <a:alpha val="60000"/>
                </a:schemeClr>
              </a:solidFill>
              <a:latin typeface="HK Grotesk Bold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AAD24EA-9DA2-40B1-A893-ED1BF6C05191}"/>
              </a:ext>
            </a:extLst>
          </p:cNvPr>
          <p:cNvSpPr txBox="1"/>
          <p:nvPr/>
        </p:nvSpPr>
        <p:spPr>
          <a:xfrm>
            <a:off x="4386137" y="6260651"/>
            <a:ext cx="9645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tx1">
                    <a:alpha val="60000"/>
                  </a:schemeClr>
                </a:solidFill>
                <a:latin typeface="HK Grotesk Bold"/>
              </a:rPr>
              <a:t>3-</a:t>
            </a:r>
            <a:endParaRPr lang="fr-FR" sz="5400" dirty="0">
              <a:solidFill>
                <a:schemeClr val="tx1">
                  <a:alpha val="60000"/>
                </a:schemeClr>
              </a:solidFill>
              <a:latin typeface="HK Grotesk Bold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1663ACA-F873-4A6D-8E9B-2F692C6FC47F}"/>
              </a:ext>
            </a:extLst>
          </p:cNvPr>
          <p:cNvSpPr txBox="1"/>
          <p:nvPr/>
        </p:nvSpPr>
        <p:spPr>
          <a:xfrm>
            <a:off x="4386138" y="7382152"/>
            <a:ext cx="9645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tx1">
                    <a:alpha val="60000"/>
                  </a:schemeClr>
                </a:solidFill>
                <a:latin typeface="HK Grotesk Bold"/>
              </a:rPr>
              <a:t>4-</a:t>
            </a:r>
            <a:endParaRPr lang="fr-FR" sz="5400" dirty="0">
              <a:solidFill>
                <a:schemeClr val="tx1">
                  <a:alpha val="60000"/>
                </a:schemeClr>
              </a:solidFill>
              <a:latin typeface="HK Grotesk Bold"/>
            </a:endParaRP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BAF6F2BE-75AA-4961-B5AE-7A52EFC9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0700" y="9762784"/>
            <a:ext cx="3048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3</a:t>
            </a:fld>
            <a:endParaRPr lang="en-US" sz="1800" b="1" dirty="0"/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B0BA2354-A36C-4F2F-9B09-29E6A21054C8}"/>
              </a:ext>
            </a:extLst>
          </p:cNvPr>
          <p:cNvSpPr txBox="1"/>
          <p:nvPr/>
        </p:nvSpPr>
        <p:spPr>
          <a:xfrm>
            <a:off x="11315425" y="1948229"/>
            <a:ext cx="4839685" cy="757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58"/>
              </a:lnSpc>
              <a:spcBef>
                <a:spcPct val="0"/>
              </a:spcBef>
            </a:pPr>
            <a:r>
              <a:rPr lang="fr-FR" sz="4470" dirty="0">
                <a:solidFill>
                  <a:schemeClr val="bg1"/>
                </a:solidFill>
                <a:latin typeface="Halant Medium Italics"/>
              </a:rPr>
              <a:t>Numerical Python</a:t>
            </a:r>
            <a:endParaRPr lang="en-US" sz="4470" dirty="0">
              <a:solidFill>
                <a:schemeClr val="bg1"/>
              </a:solidFill>
              <a:latin typeface="Halant Medium Italics"/>
            </a:endParaRPr>
          </a:p>
        </p:txBody>
      </p:sp>
    </p:spTree>
    <p:extLst>
      <p:ext uri="{BB962C8B-B14F-4D97-AF65-F5344CB8AC3E}">
        <p14:creationId xmlns:p14="http://schemas.microsoft.com/office/powerpoint/2010/main" val="2152612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1190757" y="176052"/>
            <a:ext cx="1811240" cy="1716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3" y="7569481"/>
            <a:ext cx="3789612" cy="3623816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1E14EF1C-AA57-4350-946E-2DC380E2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9675818">
            <a:off x="13490417" y="-3357782"/>
            <a:ext cx="9639408" cy="9217687"/>
          </a:xfrm>
          <a:prstGeom prst="rect">
            <a:avLst/>
          </a:prstGeom>
        </p:spPr>
      </p:pic>
      <p:sp>
        <p:nvSpPr>
          <p:cNvPr id="13" name="Espace réservé du numéro de diapositive 13">
            <a:extLst>
              <a:ext uri="{FF2B5EF4-FFF2-40B4-BE49-F238E27FC236}">
                <a16:creationId xmlns:a16="http://schemas.microsoft.com/office/drawing/2014/main" id="{F14748FF-6CD3-4C59-85F6-80E5C73C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29511"/>
            <a:ext cx="4572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30</a:t>
            </a:fld>
            <a:endParaRPr lang="en-US" sz="18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BD5430A-AB65-4290-0490-2AC0ADC3F314}"/>
              </a:ext>
            </a:extLst>
          </p:cNvPr>
          <p:cNvSpPr txBox="1"/>
          <p:nvPr/>
        </p:nvSpPr>
        <p:spPr>
          <a:xfrm>
            <a:off x="518651" y="1995076"/>
            <a:ext cx="124232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latin typeface="HK Grotesk Bold" panose="020B0604020202020204" charset="0"/>
              </a:rPr>
              <a:t>Installation du serveur DQS  </a:t>
            </a:r>
          </a:p>
        </p:txBody>
      </p:sp>
      <p:pic>
        <p:nvPicPr>
          <p:cNvPr id="7" name="Image 6" descr="Une image contenant texte, capture d’écran, Police, logiciel&#10;&#10;Description générée automatiquement">
            <a:extLst>
              <a:ext uri="{FF2B5EF4-FFF2-40B4-BE49-F238E27FC236}">
                <a16:creationId xmlns:a16="http://schemas.microsoft.com/office/drawing/2014/main" id="{4351A311-881D-34E1-F341-3B5656566F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086100"/>
            <a:ext cx="7779307" cy="59607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1190757" y="176052"/>
            <a:ext cx="1811240" cy="1716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3" y="7569481"/>
            <a:ext cx="3789612" cy="3623816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1E14EF1C-AA57-4350-946E-2DC380E2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9675818">
            <a:off x="13490417" y="-3357782"/>
            <a:ext cx="9639408" cy="9217687"/>
          </a:xfrm>
          <a:prstGeom prst="rect">
            <a:avLst/>
          </a:prstGeom>
        </p:spPr>
      </p:pic>
      <p:sp>
        <p:nvSpPr>
          <p:cNvPr id="10" name="Espace réservé du numéro de diapositive 13">
            <a:extLst>
              <a:ext uri="{FF2B5EF4-FFF2-40B4-BE49-F238E27FC236}">
                <a16:creationId xmlns:a16="http://schemas.microsoft.com/office/drawing/2014/main" id="{AE9EDD4A-2021-447F-8D5C-48F0C48AB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29511"/>
            <a:ext cx="4572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31</a:t>
            </a:fld>
            <a:endParaRPr lang="en-US" sz="1800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1AFA788-9485-6D33-290B-8EFBEE7D2F00}"/>
              </a:ext>
            </a:extLst>
          </p:cNvPr>
          <p:cNvSpPr txBox="1"/>
          <p:nvPr/>
        </p:nvSpPr>
        <p:spPr>
          <a:xfrm>
            <a:off x="518651" y="1995076"/>
            <a:ext cx="124232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latin typeface="HK Grotesk Bold" panose="020B0604020202020204" charset="0"/>
              </a:rPr>
              <a:t>Installation du serveur DQS  </a:t>
            </a:r>
          </a:p>
        </p:txBody>
      </p:sp>
      <p:pic>
        <p:nvPicPr>
          <p:cNvPr id="8" name="Image 7" descr="Une image contenant texte, Appareils électroniques, capture d’écran, logiciel&#10;&#10;Description générée automatiquement">
            <a:extLst>
              <a:ext uri="{FF2B5EF4-FFF2-40B4-BE49-F238E27FC236}">
                <a16:creationId xmlns:a16="http://schemas.microsoft.com/office/drawing/2014/main" id="{046DDC61-FE50-7ADF-77D9-574CA0BF7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738564"/>
            <a:ext cx="10643761" cy="654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56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1190757" y="176052"/>
            <a:ext cx="1811240" cy="1716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3" y="7569481"/>
            <a:ext cx="3789612" cy="3623816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1E14EF1C-AA57-4350-946E-2DC380E2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9675818">
            <a:off x="13490417" y="-3357782"/>
            <a:ext cx="9639408" cy="9217687"/>
          </a:xfrm>
          <a:prstGeom prst="rect">
            <a:avLst/>
          </a:prstGeom>
        </p:spPr>
      </p:pic>
      <p:sp>
        <p:nvSpPr>
          <p:cNvPr id="10" name="Espace réservé du numéro de diapositive 13">
            <a:extLst>
              <a:ext uri="{FF2B5EF4-FFF2-40B4-BE49-F238E27FC236}">
                <a16:creationId xmlns:a16="http://schemas.microsoft.com/office/drawing/2014/main" id="{44841DD1-4160-42E4-8D52-61EA2C1D4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29511"/>
            <a:ext cx="4572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32</a:t>
            </a:fld>
            <a:endParaRPr lang="en-US" sz="1800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1E63295-4FBB-2EED-D0C6-C7EDA8A9DF9E}"/>
              </a:ext>
            </a:extLst>
          </p:cNvPr>
          <p:cNvSpPr txBox="1"/>
          <p:nvPr/>
        </p:nvSpPr>
        <p:spPr>
          <a:xfrm>
            <a:off x="518651" y="1995076"/>
            <a:ext cx="124232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latin typeface="HK Grotesk Bold" panose="020B0604020202020204" charset="0"/>
              </a:rPr>
              <a:t>Installation du serveur DQS  </a:t>
            </a:r>
          </a:p>
        </p:txBody>
      </p:sp>
      <p:pic>
        <p:nvPicPr>
          <p:cNvPr id="12" name="Image 11" descr="Une image contenant texte, capture d’écran, logiciel, ordinateur&#10;&#10;Description générée automatiquement">
            <a:extLst>
              <a:ext uri="{FF2B5EF4-FFF2-40B4-BE49-F238E27FC236}">
                <a16:creationId xmlns:a16="http://schemas.microsoft.com/office/drawing/2014/main" id="{DD09EBA4-5E6E-0D55-929E-04F652D8D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84" y="3162300"/>
            <a:ext cx="12994745" cy="573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92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1190757" y="176052"/>
            <a:ext cx="1811240" cy="1716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3" y="7569481"/>
            <a:ext cx="3789612" cy="3623816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1E14EF1C-AA57-4350-946E-2DC380E2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9675818">
            <a:off x="13490417" y="-3357782"/>
            <a:ext cx="9639408" cy="9217687"/>
          </a:xfrm>
          <a:prstGeom prst="rect">
            <a:avLst/>
          </a:prstGeom>
        </p:spPr>
      </p:pic>
      <p:sp>
        <p:nvSpPr>
          <p:cNvPr id="12" name="Espace réservé du numéro de diapositive 13">
            <a:extLst>
              <a:ext uri="{FF2B5EF4-FFF2-40B4-BE49-F238E27FC236}">
                <a16:creationId xmlns:a16="http://schemas.microsoft.com/office/drawing/2014/main" id="{CCBDA777-0276-403E-875D-5B49A66E8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29511"/>
            <a:ext cx="4572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33</a:t>
            </a:fld>
            <a:endParaRPr lang="en-US" sz="1800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3D6A753-D128-8425-F789-A4D27C5A22B4}"/>
              </a:ext>
            </a:extLst>
          </p:cNvPr>
          <p:cNvSpPr txBox="1"/>
          <p:nvPr/>
        </p:nvSpPr>
        <p:spPr>
          <a:xfrm>
            <a:off x="518651" y="1995076"/>
            <a:ext cx="124232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latin typeface="HK Grotesk Bold" panose="020B0604020202020204" charset="0"/>
              </a:rPr>
              <a:t>Installation du serveur DQS  </a:t>
            </a:r>
          </a:p>
        </p:txBody>
      </p:sp>
      <p:pic>
        <p:nvPicPr>
          <p:cNvPr id="8" name="Image 7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7E2A7226-5E9A-A585-4BE4-BDE5DDB39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012672"/>
            <a:ext cx="5899539" cy="609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14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1190757" y="176052"/>
            <a:ext cx="1811240" cy="1716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3" y="7569481"/>
            <a:ext cx="3789612" cy="3623816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1E14EF1C-AA57-4350-946E-2DC380E2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9675818">
            <a:off x="13490417" y="-3357782"/>
            <a:ext cx="9639408" cy="92176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3E4358-10FB-4FA9-8D81-DF5893EF820D}"/>
              </a:ext>
            </a:extLst>
          </p:cNvPr>
          <p:cNvSpPr/>
          <p:nvPr/>
        </p:nvSpPr>
        <p:spPr>
          <a:xfrm>
            <a:off x="1035231" y="6604568"/>
            <a:ext cx="799737" cy="30653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numéro de diapositive 13">
            <a:extLst>
              <a:ext uri="{FF2B5EF4-FFF2-40B4-BE49-F238E27FC236}">
                <a16:creationId xmlns:a16="http://schemas.microsoft.com/office/drawing/2014/main" id="{01F5B47B-9997-481A-8386-22AD6AE73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29511"/>
            <a:ext cx="4572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34</a:t>
            </a:fld>
            <a:endParaRPr lang="en-US" sz="18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60A3C03-ECE8-52BE-0397-FA36690FD5BE}"/>
              </a:ext>
            </a:extLst>
          </p:cNvPr>
          <p:cNvSpPr txBox="1"/>
          <p:nvPr/>
        </p:nvSpPr>
        <p:spPr>
          <a:xfrm>
            <a:off x="605275" y="2330856"/>
            <a:ext cx="124232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latin typeface="HK Grotesk Bold" panose="020B0604020202020204" charset="0"/>
              </a:rPr>
              <a:t>Le client DQS</a:t>
            </a:r>
          </a:p>
        </p:txBody>
      </p:sp>
      <p:pic>
        <p:nvPicPr>
          <p:cNvPr id="17" name="Image 16" descr="Une image contenant texte, capture d’écran, logiciel, Police&#10;&#10;Description générée automatiquement">
            <a:extLst>
              <a:ext uri="{FF2B5EF4-FFF2-40B4-BE49-F238E27FC236}">
                <a16:creationId xmlns:a16="http://schemas.microsoft.com/office/drawing/2014/main" id="{E0FAE17A-E09F-52F6-7C9A-9D0429EB97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0" y="3364485"/>
            <a:ext cx="9035300" cy="5531242"/>
          </a:xfrm>
          <a:prstGeom prst="rect">
            <a:avLst/>
          </a:prstGeom>
        </p:spPr>
      </p:pic>
      <p:pic>
        <p:nvPicPr>
          <p:cNvPr id="19" name="Image 18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EA56C108-F98A-EB29-6003-E0EF7FD989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53" y="3619500"/>
            <a:ext cx="5135433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44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1190757" y="176052"/>
            <a:ext cx="1811240" cy="1716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3" y="7569481"/>
            <a:ext cx="3789612" cy="3623816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1E14EF1C-AA57-4350-946E-2DC380E2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9675818">
            <a:off x="13490417" y="-3357782"/>
            <a:ext cx="9639408" cy="9217687"/>
          </a:xfrm>
          <a:prstGeom prst="rect">
            <a:avLst/>
          </a:prstGeom>
        </p:spPr>
      </p:pic>
      <p:sp>
        <p:nvSpPr>
          <p:cNvPr id="11" name="Espace réservé du numéro de diapositive 13">
            <a:extLst>
              <a:ext uri="{FF2B5EF4-FFF2-40B4-BE49-F238E27FC236}">
                <a16:creationId xmlns:a16="http://schemas.microsoft.com/office/drawing/2014/main" id="{2B3C5F9C-C70C-401D-948F-F68C1C27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29511"/>
            <a:ext cx="4572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35</a:t>
            </a:fld>
            <a:endParaRPr lang="en-US" sz="1800" b="1" dirty="0"/>
          </a:p>
        </p:txBody>
      </p:sp>
      <p:pic>
        <p:nvPicPr>
          <p:cNvPr id="87" name="Graphique 86" descr="Clin d’œil contour de visage avec un remplissage uni">
            <a:extLst>
              <a:ext uri="{FF2B5EF4-FFF2-40B4-BE49-F238E27FC236}">
                <a16:creationId xmlns:a16="http://schemas.microsoft.com/office/drawing/2014/main" id="{861CF8F7-370F-43A3-B4D1-D1144D9B4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066800" y="342900"/>
            <a:ext cx="914400" cy="9144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523CE89-1A55-E4AC-9836-393E9192B2D2}"/>
              </a:ext>
            </a:extLst>
          </p:cNvPr>
          <p:cNvSpPr txBox="1"/>
          <p:nvPr/>
        </p:nvSpPr>
        <p:spPr>
          <a:xfrm>
            <a:off x="605275" y="2330856"/>
            <a:ext cx="124232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>
                <a:latin typeface="HK Grotesk Bold" panose="020B0604020202020204" charset="0"/>
              </a:rPr>
              <a:t>Knowledge Base Management</a:t>
            </a:r>
            <a:endParaRPr lang="fr-FR" sz="4000" dirty="0">
              <a:latin typeface="HK Grotesk Bold" panose="020B0604020202020204" charset="0"/>
            </a:endParaRPr>
          </a:p>
        </p:txBody>
      </p:sp>
      <p:pic>
        <p:nvPicPr>
          <p:cNvPr id="12" name="Image 11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25CBEC8F-EE37-04E4-6161-7508C3BC93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204999"/>
            <a:ext cx="13016697" cy="614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06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1190757" y="176052"/>
            <a:ext cx="1811240" cy="1716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3" y="7569481"/>
            <a:ext cx="3789612" cy="3623816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1E14EF1C-AA57-4350-946E-2DC380E2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9675818">
            <a:off x="13490417" y="-3357782"/>
            <a:ext cx="9639408" cy="9217687"/>
          </a:xfrm>
          <a:prstGeom prst="rect">
            <a:avLst/>
          </a:prstGeom>
        </p:spPr>
      </p:pic>
      <p:sp>
        <p:nvSpPr>
          <p:cNvPr id="11" name="Espace réservé du numéro de diapositive 13">
            <a:extLst>
              <a:ext uri="{FF2B5EF4-FFF2-40B4-BE49-F238E27FC236}">
                <a16:creationId xmlns:a16="http://schemas.microsoft.com/office/drawing/2014/main" id="{2B3C5F9C-C70C-401D-948F-F68C1C27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29511"/>
            <a:ext cx="4572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36</a:t>
            </a:fld>
            <a:endParaRPr lang="en-US" sz="1800" b="1" dirty="0"/>
          </a:p>
        </p:txBody>
      </p:sp>
      <p:pic>
        <p:nvPicPr>
          <p:cNvPr id="87" name="Graphique 86" descr="Clin d’œil contour de visage avec un remplissage uni">
            <a:extLst>
              <a:ext uri="{FF2B5EF4-FFF2-40B4-BE49-F238E27FC236}">
                <a16:creationId xmlns:a16="http://schemas.microsoft.com/office/drawing/2014/main" id="{861CF8F7-370F-43A3-B4D1-D1144D9B4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066800" y="342900"/>
            <a:ext cx="914400" cy="914400"/>
          </a:xfrm>
          <a:prstGeom prst="rect">
            <a:avLst/>
          </a:prstGeom>
        </p:spPr>
      </p:pic>
      <p:pic>
        <p:nvPicPr>
          <p:cNvPr id="6" name="Image 5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A18E59B5-A3B3-51F6-BA3F-B92D95DE43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310815"/>
            <a:ext cx="11071443" cy="607057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FE458A3-6BB2-5B87-7F4C-F8C8AE6E381A}"/>
              </a:ext>
            </a:extLst>
          </p:cNvPr>
          <p:cNvSpPr txBox="1"/>
          <p:nvPr/>
        </p:nvSpPr>
        <p:spPr>
          <a:xfrm>
            <a:off x="605275" y="2330856"/>
            <a:ext cx="124232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>
                <a:latin typeface="HK Grotesk Bold" panose="020B0604020202020204" charset="0"/>
              </a:rPr>
              <a:t>Knowledge Base Management</a:t>
            </a:r>
            <a:endParaRPr lang="fr-FR" sz="4000" dirty="0">
              <a:latin typeface="HK Grotesk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466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1190757" y="176052"/>
            <a:ext cx="1811240" cy="1716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3" y="7569481"/>
            <a:ext cx="3789612" cy="3623816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1E14EF1C-AA57-4350-946E-2DC380E2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9675818">
            <a:off x="13490417" y="-3357782"/>
            <a:ext cx="9639408" cy="9217687"/>
          </a:xfrm>
          <a:prstGeom prst="rect">
            <a:avLst/>
          </a:prstGeom>
        </p:spPr>
      </p:pic>
      <p:sp>
        <p:nvSpPr>
          <p:cNvPr id="11" name="Espace réservé du numéro de diapositive 13">
            <a:extLst>
              <a:ext uri="{FF2B5EF4-FFF2-40B4-BE49-F238E27FC236}">
                <a16:creationId xmlns:a16="http://schemas.microsoft.com/office/drawing/2014/main" id="{2B3C5F9C-C70C-401D-948F-F68C1C27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29511"/>
            <a:ext cx="4572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37</a:t>
            </a:fld>
            <a:endParaRPr lang="en-US" sz="1800" b="1" dirty="0"/>
          </a:p>
        </p:txBody>
      </p:sp>
      <p:pic>
        <p:nvPicPr>
          <p:cNvPr id="87" name="Graphique 86" descr="Clin d’œil contour de visage avec un remplissage uni">
            <a:extLst>
              <a:ext uri="{FF2B5EF4-FFF2-40B4-BE49-F238E27FC236}">
                <a16:creationId xmlns:a16="http://schemas.microsoft.com/office/drawing/2014/main" id="{861CF8F7-370F-43A3-B4D1-D1144D9B4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066800" y="342900"/>
            <a:ext cx="914400" cy="914400"/>
          </a:xfrm>
          <a:prstGeom prst="rect">
            <a:avLst/>
          </a:prstGeom>
        </p:spPr>
      </p:pic>
      <p:pic>
        <p:nvPicPr>
          <p:cNvPr id="5" name="Image 4" descr="Une image contenant texte, logiciel, Icône d’ordinateur, Page web&#10;&#10;Description générée automatiquement">
            <a:extLst>
              <a:ext uri="{FF2B5EF4-FFF2-40B4-BE49-F238E27FC236}">
                <a16:creationId xmlns:a16="http://schemas.microsoft.com/office/drawing/2014/main" id="{340530A9-201E-8CAD-07E0-1975F132EF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162300"/>
            <a:ext cx="11651272" cy="623371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A7B6027-D1F6-ADA3-1536-086D76F6B9FB}"/>
              </a:ext>
            </a:extLst>
          </p:cNvPr>
          <p:cNvSpPr txBox="1"/>
          <p:nvPr/>
        </p:nvSpPr>
        <p:spPr>
          <a:xfrm>
            <a:off x="605275" y="2330856"/>
            <a:ext cx="124232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>
                <a:latin typeface="HK Grotesk Bold" panose="020B0604020202020204" charset="0"/>
              </a:rPr>
              <a:t>Knowledge Base Management</a:t>
            </a:r>
            <a:endParaRPr lang="fr-FR" sz="4000" dirty="0">
              <a:latin typeface="HK Grotesk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128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017281">
            <a:off x="1190757" y="176052"/>
            <a:ext cx="1811240" cy="1716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567437">
            <a:off x="16126493" y="7569481"/>
            <a:ext cx="3789612" cy="3623816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1E14EF1C-AA57-4350-946E-2DC380E2DF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9675818">
            <a:off x="13490417" y="-3357782"/>
            <a:ext cx="9639408" cy="9217687"/>
          </a:xfrm>
          <a:prstGeom prst="rect">
            <a:avLst/>
          </a:prstGeom>
        </p:spPr>
      </p:pic>
      <p:sp>
        <p:nvSpPr>
          <p:cNvPr id="11" name="Espace réservé du numéro de diapositive 13">
            <a:extLst>
              <a:ext uri="{FF2B5EF4-FFF2-40B4-BE49-F238E27FC236}">
                <a16:creationId xmlns:a16="http://schemas.microsoft.com/office/drawing/2014/main" id="{2B3C5F9C-C70C-401D-948F-F68C1C27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29511"/>
            <a:ext cx="4572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38</a:t>
            </a:fld>
            <a:endParaRPr lang="en-US" sz="1800" b="1" dirty="0"/>
          </a:p>
        </p:txBody>
      </p:sp>
      <p:pic>
        <p:nvPicPr>
          <p:cNvPr id="87" name="Graphique 86" descr="Clin d’œil contour de visage avec un remplissage uni">
            <a:extLst>
              <a:ext uri="{FF2B5EF4-FFF2-40B4-BE49-F238E27FC236}">
                <a16:creationId xmlns:a16="http://schemas.microsoft.com/office/drawing/2014/main" id="{861CF8F7-370F-43A3-B4D1-D1144D9B4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066800" y="342900"/>
            <a:ext cx="914400" cy="914400"/>
          </a:xfrm>
          <a:prstGeom prst="rect">
            <a:avLst/>
          </a:prstGeom>
        </p:spPr>
      </p:pic>
      <p:pic>
        <p:nvPicPr>
          <p:cNvPr id="5" name="Image 4" descr="Une image contenant texte, capture d’écran, logiciel, nombre&#10;&#10;Description générée automatiquement">
            <a:extLst>
              <a:ext uri="{FF2B5EF4-FFF2-40B4-BE49-F238E27FC236}">
                <a16:creationId xmlns:a16="http://schemas.microsoft.com/office/drawing/2014/main" id="{B6BDF478-D4B4-EDBF-9219-49FC2AEA55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142065"/>
            <a:ext cx="11201400" cy="637437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60890B2-F1FB-9D2C-0028-B2B5B629E197}"/>
              </a:ext>
            </a:extLst>
          </p:cNvPr>
          <p:cNvSpPr txBox="1"/>
          <p:nvPr/>
        </p:nvSpPr>
        <p:spPr>
          <a:xfrm>
            <a:off x="605275" y="2330856"/>
            <a:ext cx="124232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>
                <a:latin typeface="HK Grotesk Bold" panose="020B0604020202020204" charset="0"/>
              </a:rPr>
              <a:t>Knowledge Base Management</a:t>
            </a:r>
            <a:endParaRPr lang="fr-FR" sz="4000" dirty="0">
              <a:latin typeface="HK Grotesk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177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017281">
            <a:off x="1190757" y="176052"/>
            <a:ext cx="1811240" cy="1716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567437">
            <a:off x="16126493" y="7569481"/>
            <a:ext cx="3789612" cy="3623816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1E14EF1C-AA57-4350-946E-2DC380E2DF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9675818">
            <a:off x="13490417" y="-3357782"/>
            <a:ext cx="9639408" cy="9217687"/>
          </a:xfrm>
          <a:prstGeom prst="rect">
            <a:avLst/>
          </a:prstGeom>
        </p:spPr>
      </p:pic>
      <p:sp>
        <p:nvSpPr>
          <p:cNvPr id="11" name="Espace réservé du numéro de diapositive 13">
            <a:extLst>
              <a:ext uri="{FF2B5EF4-FFF2-40B4-BE49-F238E27FC236}">
                <a16:creationId xmlns:a16="http://schemas.microsoft.com/office/drawing/2014/main" id="{2B3C5F9C-C70C-401D-948F-F68C1C27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29511"/>
            <a:ext cx="4572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39</a:t>
            </a:fld>
            <a:endParaRPr lang="en-US" sz="1800" b="1" dirty="0"/>
          </a:p>
        </p:txBody>
      </p:sp>
      <p:pic>
        <p:nvPicPr>
          <p:cNvPr id="87" name="Graphique 86" descr="Clin d’œil contour de visage avec un remplissage uni">
            <a:extLst>
              <a:ext uri="{FF2B5EF4-FFF2-40B4-BE49-F238E27FC236}">
                <a16:creationId xmlns:a16="http://schemas.microsoft.com/office/drawing/2014/main" id="{861CF8F7-370F-43A3-B4D1-D1144D9B4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066800" y="342900"/>
            <a:ext cx="914400" cy="914400"/>
          </a:xfrm>
          <a:prstGeom prst="rect">
            <a:avLst/>
          </a:prstGeom>
        </p:spPr>
      </p:pic>
      <p:pic>
        <p:nvPicPr>
          <p:cNvPr id="5" name="Image 4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8CFF0B55-7D76-AEC3-07F7-741A7B2DB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543300"/>
            <a:ext cx="12789547" cy="46612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5F4ECE1-8E45-2197-2DAA-FDE3291C4CC0}"/>
              </a:ext>
            </a:extLst>
          </p:cNvPr>
          <p:cNvSpPr txBox="1"/>
          <p:nvPr/>
        </p:nvSpPr>
        <p:spPr>
          <a:xfrm>
            <a:off x="605275" y="2330856"/>
            <a:ext cx="124232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>
                <a:latin typeface="HK Grotesk Bold" panose="020B0604020202020204" charset="0"/>
              </a:rPr>
              <a:t>Knowledge Base Management</a:t>
            </a:r>
            <a:endParaRPr lang="fr-FR" sz="4000" dirty="0">
              <a:latin typeface="HK Grotesk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629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199663">
            <a:off x="4678045" y="-4193043"/>
            <a:ext cx="9366851" cy="895705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715964">
            <a:off x="15574307" y="2596123"/>
            <a:ext cx="2207918" cy="20920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394911">
            <a:off x="16189167" y="7840857"/>
            <a:ext cx="5163362" cy="489228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D6C2FA3-AFEE-43A5-B85F-7DD3710B466F}"/>
              </a:ext>
            </a:extLst>
          </p:cNvPr>
          <p:cNvSpPr txBox="1"/>
          <p:nvPr/>
        </p:nvSpPr>
        <p:spPr>
          <a:xfrm>
            <a:off x="3902460" y="4420225"/>
            <a:ext cx="107823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800" b="1" i="0" dirty="0">
                <a:solidFill>
                  <a:srgbClr val="3C4858"/>
                </a:solidFill>
                <a:effectLst/>
                <a:latin typeface="Arial" panose="020B0604020202020204" pitchFamily="34" charset="0"/>
              </a:rPr>
              <a:t>Introduction</a:t>
            </a:r>
            <a:r>
              <a:rPr lang="fr-FR" sz="1200" b="1" i="0" dirty="0">
                <a:solidFill>
                  <a:srgbClr val="3C4858"/>
                </a:solidFill>
                <a:effectLst/>
                <a:latin typeface="Arial" panose="020B0604020202020204" pitchFamily="34" charset="0"/>
              </a:rPr>
              <a:t> </a:t>
            </a:r>
            <a:endParaRPr lang="fr-FR" sz="1200" dirty="0"/>
          </a:p>
        </p:txBody>
      </p:sp>
      <p:sp>
        <p:nvSpPr>
          <p:cNvPr id="10" name="Espace réservé du numéro de diapositive 13">
            <a:extLst>
              <a:ext uri="{FF2B5EF4-FFF2-40B4-BE49-F238E27FC236}">
                <a16:creationId xmlns:a16="http://schemas.microsoft.com/office/drawing/2014/main" id="{5CB2BBA2-A343-413F-8C1D-73A8E3A35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29511"/>
            <a:ext cx="3048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4</a:t>
            </a:fld>
            <a:endParaRPr lang="en-US" sz="18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1190757" y="176052"/>
            <a:ext cx="1811240" cy="1716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3" y="7569481"/>
            <a:ext cx="3789612" cy="3623816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1E14EF1C-AA57-4350-946E-2DC380E2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9675818">
            <a:off x="13490417" y="-3357782"/>
            <a:ext cx="9639408" cy="9217687"/>
          </a:xfrm>
          <a:prstGeom prst="rect">
            <a:avLst/>
          </a:prstGeom>
        </p:spPr>
      </p:pic>
      <p:sp>
        <p:nvSpPr>
          <p:cNvPr id="11" name="Espace réservé du numéro de diapositive 13">
            <a:extLst>
              <a:ext uri="{FF2B5EF4-FFF2-40B4-BE49-F238E27FC236}">
                <a16:creationId xmlns:a16="http://schemas.microsoft.com/office/drawing/2014/main" id="{2B3C5F9C-C70C-401D-948F-F68C1C27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29511"/>
            <a:ext cx="4572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40</a:t>
            </a:fld>
            <a:endParaRPr lang="en-US" sz="1800" b="1" dirty="0"/>
          </a:p>
        </p:txBody>
      </p:sp>
      <p:pic>
        <p:nvPicPr>
          <p:cNvPr id="87" name="Graphique 86" descr="Clin d’œil contour de visage avec un remplissage uni">
            <a:extLst>
              <a:ext uri="{FF2B5EF4-FFF2-40B4-BE49-F238E27FC236}">
                <a16:creationId xmlns:a16="http://schemas.microsoft.com/office/drawing/2014/main" id="{861CF8F7-370F-43A3-B4D1-D1144D9B4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066800" y="342900"/>
            <a:ext cx="914400" cy="914400"/>
          </a:xfrm>
          <a:prstGeom prst="rect">
            <a:avLst/>
          </a:prstGeom>
        </p:spPr>
      </p:pic>
      <p:pic>
        <p:nvPicPr>
          <p:cNvPr id="7" name="Image 6" descr="Une image contenant texte, capture d’écran, logiciel, nombre&#10;&#10;Description générée automatiquement">
            <a:extLst>
              <a:ext uri="{FF2B5EF4-FFF2-40B4-BE49-F238E27FC236}">
                <a16:creationId xmlns:a16="http://schemas.microsoft.com/office/drawing/2014/main" id="{A98502D3-7C5B-09EA-53FA-380687C9D0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024" y="3046362"/>
            <a:ext cx="12134924" cy="584881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B9FCD14-4562-EDAC-FDE7-574207AB63D8}"/>
              </a:ext>
            </a:extLst>
          </p:cNvPr>
          <p:cNvSpPr txBox="1"/>
          <p:nvPr/>
        </p:nvSpPr>
        <p:spPr>
          <a:xfrm>
            <a:off x="605275" y="2330856"/>
            <a:ext cx="124232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>
                <a:latin typeface="HK Grotesk Bold" panose="020B0604020202020204" charset="0"/>
              </a:rPr>
              <a:t>Knowledge Base Management</a:t>
            </a:r>
            <a:endParaRPr lang="fr-FR" sz="4000" dirty="0">
              <a:latin typeface="HK Grotesk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071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1190757" y="176052"/>
            <a:ext cx="1811240" cy="1716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3" y="7569481"/>
            <a:ext cx="3789612" cy="3623816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1E14EF1C-AA57-4350-946E-2DC380E2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9675818">
            <a:off x="13490417" y="-3357782"/>
            <a:ext cx="9639408" cy="9217687"/>
          </a:xfrm>
          <a:prstGeom prst="rect">
            <a:avLst/>
          </a:prstGeom>
        </p:spPr>
      </p:pic>
      <p:sp>
        <p:nvSpPr>
          <p:cNvPr id="11" name="Espace réservé du numéro de diapositive 13">
            <a:extLst>
              <a:ext uri="{FF2B5EF4-FFF2-40B4-BE49-F238E27FC236}">
                <a16:creationId xmlns:a16="http://schemas.microsoft.com/office/drawing/2014/main" id="{2B3C5F9C-C70C-401D-948F-F68C1C27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29511"/>
            <a:ext cx="4572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41</a:t>
            </a:fld>
            <a:endParaRPr lang="en-US" sz="1800" b="1" dirty="0"/>
          </a:p>
        </p:txBody>
      </p:sp>
      <p:pic>
        <p:nvPicPr>
          <p:cNvPr id="87" name="Graphique 86" descr="Clin d’œil contour de visage avec un remplissage uni">
            <a:extLst>
              <a:ext uri="{FF2B5EF4-FFF2-40B4-BE49-F238E27FC236}">
                <a16:creationId xmlns:a16="http://schemas.microsoft.com/office/drawing/2014/main" id="{861CF8F7-370F-43A3-B4D1-D1144D9B4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066800" y="342900"/>
            <a:ext cx="914400" cy="914400"/>
          </a:xfrm>
          <a:prstGeom prst="rect">
            <a:avLst/>
          </a:prstGeom>
        </p:spPr>
      </p:pic>
      <p:pic>
        <p:nvPicPr>
          <p:cNvPr id="5" name="Image 4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0C8C8BB7-A72C-1938-E516-9C2D15FDA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733" y="2975331"/>
            <a:ext cx="10453248" cy="654110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B4B3D58-DC3E-D23C-77BE-79CCDF71CD6E}"/>
              </a:ext>
            </a:extLst>
          </p:cNvPr>
          <p:cNvSpPr txBox="1"/>
          <p:nvPr/>
        </p:nvSpPr>
        <p:spPr>
          <a:xfrm>
            <a:off x="605275" y="2330856"/>
            <a:ext cx="124232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>
                <a:latin typeface="HK Grotesk Bold" panose="020B0604020202020204" charset="0"/>
              </a:rPr>
              <a:t>Knowledge Base Management</a:t>
            </a:r>
            <a:endParaRPr lang="fr-FR" sz="4000" dirty="0">
              <a:latin typeface="HK Grotesk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505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1190757" y="176052"/>
            <a:ext cx="1811240" cy="1716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3" y="7569481"/>
            <a:ext cx="3789612" cy="3623816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1E14EF1C-AA57-4350-946E-2DC380E2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9675818">
            <a:off x="13490417" y="-3357782"/>
            <a:ext cx="9639408" cy="9217687"/>
          </a:xfrm>
          <a:prstGeom prst="rect">
            <a:avLst/>
          </a:prstGeom>
        </p:spPr>
      </p:pic>
      <p:sp>
        <p:nvSpPr>
          <p:cNvPr id="11" name="Espace réservé du numéro de diapositive 13">
            <a:extLst>
              <a:ext uri="{FF2B5EF4-FFF2-40B4-BE49-F238E27FC236}">
                <a16:creationId xmlns:a16="http://schemas.microsoft.com/office/drawing/2014/main" id="{2B3C5F9C-C70C-401D-948F-F68C1C27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29511"/>
            <a:ext cx="4572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42</a:t>
            </a:fld>
            <a:endParaRPr lang="en-US" sz="1800" b="1" dirty="0"/>
          </a:p>
        </p:txBody>
      </p:sp>
      <p:pic>
        <p:nvPicPr>
          <p:cNvPr id="87" name="Graphique 86" descr="Clin d’œil contour de visage avec un remplissage uni">
            <a:extLst>
              <a:ext uri="{FF2B5EF4-FFF2-40B4-BE49-F238E27FC236}">
                <a16:creationId xmlns:a16="http://schemas.microsoft.com/office/drawing/2014/main" id="{861CF8F7-370F-43A3-B4D1-D1144D9B4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066800" y="342900"/>
            <a:ext cx="914400" cy="914400"/>
          </a:xfrm>
          <a:prstGeom prst="rect">
            <a:avLst/>
          </a:prstGeom>
        </p:spPr>
      </p:pic>
      <p:pic>
        <p:nvPicPr>
          <p:cNvPr id="5" name="Image 4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77B5D036-05A7-413A-4AE3-97277EC9FB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77" y="3340126"/>
            <a:ext cx="12753541" cy="557582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519F0CF-4CD2-6BFA-D5AD-6C8DD60E4640}"/>
              </a:ext>
            </a:extLst>
          </p:cNvPr>
          <p:cNvSpPr txBox="1"/>
          <p:nvPr/>
        </p:nvSpPr>
        <p:spPr>
          <a:xfrm>
            <a:off x="605275" y="2330856"/>
            <a:ext cx="124232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latin typeface="HK Grotesk Bold" panose="020B0604020202020204" charset="0"/>
              </a:rPr>
              <a:t>Créer des projets de qualité des données</a:t>
            </a:r>
          </a:p>
        </p:txBody>
      </p:sp>
    </p:spTree>
    <p:extLst>
      <p:ext uri="{BB962C8B-B14F-4D97-AF65-F5344CB8AC3E}">
        <p14:creationId xmlns:p14="http://schemas.microsoft.com/office/powerpoint/2010/main" val="7900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017281">
            <a:off x="1190757" y="176052"/>
            <a:ext cx="1811240" cy="1716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567437">
            <a:off x="16126493" y="7569481"/>
            <a:ext cx="3789612" cy="3623816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1E14EF1C-AA57-4350-946E-2DC380E2DF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9675818">
            <a:off x="13490417" y="-3357782"/>
            <a:ext cx="9639408" cy="9217687"/>
          </a:xfrm>
          <a:prstGeom prst="rect">
            <a:avLst/>
          </a:prstGeom>
        </p:spPr>
      </p:pic>
      <p:sp>
        <p:nvSpPr>
          <p:cNvPr id="11" name="Espace réservé du numéro de diapositive 13">
            <a:extLst>
              <a:ext uri="{FF2B5EF4-FFF2-40B4-BE49-F238E27FC236}">
                <a16:creationId xmlns:a16="http://schemas.microsoft.com/office/drawing/2014/main" id="{2B3C5F9C-C70C-401D-948F-F68C1C27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29511"/>
            <a:ext cx="4572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43</a:t>
            </a:fld>
            <a:endParaRPr lang="en-US" sz="1800" b="1" dirty="0"/>
          </a:p>
        </p:txBody>
      </p:sp>
      <p:pic>
        <p:nvPicPr>
          <p:cNvPr id="87" name="Graphique 86" descr="Clin d’œil contour de visage avec un remplissage uni">
            <a:extLst>
              <a:ext uri="{FF2B5EF4-FFF2-40B4-BE49-F238E27FC236}">
                <a16:creationId xmlns:a16="http://schemas.microsoft.com/office/drawing/2014/main" id="{861CF8F7-370F-43A3-B4D1-D1144D9B4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066800" y="342900"/>
            <a:ext cx="914400" cy="914400"/>
          </a:xfrm>
          <a:prstGeom prst="rect">
            <a:avLst/>
          </a:prstGeom>
        </p:spPr>
      </p:pic>
      <p:pic>
        <p:nvPicPr>
          <p:cNvPr id="5" name="Image 4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673DAD50-DFE4-DC2E-3D2A-71248B288D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258594"/>
            <a:ext cx="10517996" cy="612279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8A80923-3771-1EF0-711F-9E895BE98D60}"/>
              </a:ext>
            </a:extLst>
          </p:cNvPr>
          <p:cNvSpPr txBox="1"/>
          <p:nvPr/>
        </p:nvSpPr>
        <p:spPr>
          <a:xfrm>
            <a:off x="605275" y="2330856"/>
            <a:ext cx="124232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latin typeface="HK Grotesk Bold" panose="020B0604020202020204" charset="0"/>
              </a:rPr>
              <a:t>Créer des projets de qualité des données</a:t>
            </a:r>
          </a:p>
        </p:txBody>
      </p:sp>
    </p:spTree>
    <p:extLst>
      <p:ext uri="{BB962C8B-B14F-4D97-AF65-F5344CB8AC3E}">
        <p14:creationId xmlns:p14="http://schemas.microsoft.com/office/powerpoint/2010/main" val="481934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1190757" y="176052"/>
            <a:ext cx="1811240" cy="1716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3" y="7569481"/>
            <a:ext cx="3789612" cy="3623816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1E14EF1C-AA57-4350-946E-2DC380E2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9675818">
            <a:off x="13490417" y="-3357782"/>
            <a:ext cx="9639408" cy="9217687"/>
          </a:xfrm>
          <a:prstGeom prst="rect">
            <a:avLst/>
          </a:prstGeom>
        </p:spPr>
      </p:pic>
      <p:sp>
        <p:nvSpPr>
          <p:cNvPr id="11" name="Espace réservé du numéro de diapositive 13">
            <a:extLst>
              <a:ext uri="{FF2B5EF4-FFF2-40B4-BE49-F238E27FC236}">
                <a16:creationId xmlns:a16="http://schemas.microsoft.com/office/drawing/2014/main" id="{2B3C5F9C-C70C-401D-948F-F68C1C27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29511"/>
            <a:ext cx="4572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44</a:t>
            </a:fld>
            <a:endParaRPr lang="en-US" sz="1800" b="1" dirty="0"/>
          </a:p>
        </p:txBody>
      </p:sp>
      <p:pic>
        <p:nvPicPr>
          <p:cNvPr id="87" name="Graphique 86" descr="Clin d’œil contour de visage avec un remplissage uni">
            <a:extLst>
              <a:ext uri="{FF2B5EF4-FFF2-40B4-BE49-F238E27FC236}">
                <a16:creationId xmlns:a16="http://schemas.microsoft.com/office/drawing/2014/main" id="{861CF8F7-370F-43A3-B4D1-D1144D9B4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066800" y="342900"/>
            <a:ext cx="914400" cy="9144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8A80923-3771-1EF0-711F-9E895BE98D60}"/>
              </a:ext>
            </a:extLst>
          </p:cNvPr>
          <p:cNvSpPr txBox="1"/>
          <p:nvPr/>
        </p:nvSpPr>
        <p:spPr>
          <a:xfrm>
            <a:off x="609600" y="2114005"/>
            <a:ext cx="124232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latin typeface="HK Grotesk Bold" panose="020B0604020202020204" charset="0"/>
              </a:rPr>
              <a:t>Créer des projets de qualité des données</a:t>
            </a:r>
          </a:p>
        </p:txBody>
      </p:sp>
      <p:pic>
        <p:nvPicPr>
          <p:cNvPr id="7" name="Image 6" descr="Une image contenant texte, capture d’écran, logiciel, nombre&#10;&#10;Description générée automatiquement">
            <a:extLst>
              <a:ext uri="{FF2B5EF4-FFF2-40B4-BE49-F238E27FC236}">
                <a16:creationId xmlns:a16="http://schemas.microsoft.com/office/drawing/2014/main" id="{165D4D9C-689C-9D35-2046-0FAB96B0DE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260479"/>
            <a:ext cx="10517996" cy="683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4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1190757" y="176052"/>
            <a:ext cx="1811240" cy="1716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3" y="7569481"/>
            <a:ext cx="3789612" cy="3623816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1E14EF1C-AA57-4350-946E-2DC380E2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9675818">
            <a:off x="13490417" y="-3357782"/>
            <a:ext cx="9639408" cy="9217687"/>
          </a:xfrm>
          <a:prstGeom prst="rect">
            <a:avLst/>
          </a:prstGeom>
        </p:spPr>
      </p:pic>
      <p:sp>
        <p:nvSpPr>
          <p:cNvPr id="11" name="Espace réservé du numéro de diapositive 13">
            <a:extLst>
              <a:ext uri="{FF2B5EF4-FFF2-40B4-BE49-F238E27FC236}">
                <a16:creationId xmlns:a16="http://schemas.microsoft.com/office/drawing/2014/main" id="{2B3C5F9C-C70C-401D-948F-F68C1C27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29511"/>
            <a:ext cx="4572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45</a:t>
            </a:fld>
            <a:endParaRPr lang="en-US" sz="1800" b="1" dirty="0"/>
          </a:p>
        </p:txBody>
      </p:sp>
      <p:pic>
        <p:nvPicPr>
          <p:cNvPr id="87" name="Graphique 86" descr="Clin d’œil contour de visage avec un remplissage uni">
            <a:extLst>
              <a:ext uri="{FF2B5EF4-FFF2-40B4-BE49-F238E27FC236}">
                <a16:creationId xmlns:a16="http://schemas.microsoft.com/office/drawing/2014/main" id="{861CF8F7-370F-43A3-B4D1-D1144D9B4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066800" y="342900"/>
            <a:ext cx="914400" cy="9144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8A80923-3771-1EF0-711F-9E895BE98D60}"/>
              </a:ext>
            </a:extLst>
          </p:cNvPr>
          <p:cNvSpPr txBox="1"/>
          <p:nvPr/>
        </p:nvSpPr>
        <p:spPr>
          <a:xfrm>
            <a:off x="605275" y="2330856"/>
            <a:ext cx="124232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latin typeface="HK Grotesk Bold" panose="020B0604020202020204" charset="0"/>
              </a:rPr>
              <a:t>Créer des projets de qualité des données</a:t>
            </a:r>
          </a:p>
        </p:txBody>
      </p:sp>
      <p:pic>
        <p:nvPicPr>
          <p:cNvPr id="7" name="Image 6" descr="Une image contenant texte, Police, capture d’écran&#10;&#10;Description générée automatiquement">
            <a:extLst>
              <a:ext uri="{FF2B5EF4-FFF2-40B4-BE49-F238E27FC236}">
                <a16:creationId xmlns:a16="http://schemas.microsoft.com/office/drawing/2014/main" id="{D9954B5E-FDB3-3E70-CCC5-81A6DE1034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340126"/>
            <a:ext cx="11462660" cy="572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88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1190757" y="176052"/>
            <a:ext cx="1811240" cy="1716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3" y="7569481"/>
            <a:ext cx="3789612" cy="3623816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1E14EF1C-AA57-4350-946E-2DC380E2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9675818">
            <a:off x="13490417" y="-3357782"/>
            <a:ext cx="9639408" cy="9217687"/>
          </a:xfrm>
          <a:prstGeom prst="rect">
            <a:avLst/>
          </a:prstGeom>
        </p:spPr>
      </p:pic>
      <p:sp>
        <p:nvSpPr>
          <p:cNvPr id="11" name="Espace réservé du numéro de diapositive 13">
            <a:extLst>
              <a:ext uri="{FF2B5EF4-FFF2-40B4-BE49-F238E27FC236}">
                <a16:creationId xmlns:a16="http://schemas.microsoft.com/office/drawing/2014/main" id="{2B3C5F9C-C70C-401D-948F-F68C1C27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29511"/>
            <a:ext cx="4572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46</a:t>
            </a:fld>
            <a:endParaRPr lang="en-US" sz="1800" b="1" dirty="0"/>
          </a:p>
        </p:txBody>
      </p:sp>
      <p:pic>
        <p:nvPicPr>
          <p:cNvPr id="87" name="Graphique 86" descr="Clin d’œil contour de visage avec un remplissage uni">
            <a:extLst>
              <a:ext uri="{FF2B5EF4-FFF2-40B4-BE49-F238E27FC236}">
                <a16:creationId xmlns:a16="http://schemas.microsoft.com/office/drawing/2014/main" id="{861CF8F7-370F-43A3-B4D1-D1144D9B4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066800" y="342900"/>
            <a:ext cx="914400" cy="9144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8A80923-3771-1EF0-711F-9E895BE98D60}"/>
              </a:ext>
            </a:extLst>
          </p:cNvPr>
          <p:cNvSpPr txBox="1"/>
          <p:nvPr/>
        </p:nvSpPr>
        <p:spPr>
          <a:xfrm>
            <a:off x="605275" y="2330856"/>
            <a:ext cx="124232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latin typeface="HK Grotesk Bold" panose="020B0604020202020204" charset="0"/>
              </a:rPr>
              <a:t>Créer des projets de qualité des données</a:t>
            </a:r>
          </a:p>
        </p:txBody>
      </p:sp>
      <p:pic>
        <p:nvPicPr>
          <p:cNvPr id="5" name="Image 4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93B81046-ED75-D8F8-46C6-D983EDFA48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610" y="3340126"/>
            <a:ext cx="10770284" cy="553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7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1190757" y="176052"/>
            <a:ext cx="1811240" cy="1716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3" y="7569481"/>
            <a:ext cx="3789612" cy="3623816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1E14EF1C-AA57-4350-946E-2DC380E2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9675818">
            <a:off x="13490417" y="-3357782"/>
            <a:ext cx="9639408" cy="9217687"/>
          </a:xfrm>
          <a:prstGeom prst="rect">
            <a:avLst/>
          </a:prstGeom>
        </p:spPr>
      </p:pic>
      <p:sp>
        <p:nvSpPr>
          <p:cNvPr id="11" name="Espace réservé du numéro de diapositive 13">
            <a:extLst>
              <a:ext uri="{FF2B5EF4-FFF2-40B4-BE49-F238E27FC236}">
                <a16:creationId xmlns:a16="http://schemas.microsoft.com/office/drawing/2014/main" id="{2B3C5F9C-C70C-401D-948F-F68C1C27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29511"/>
            <a:ext cx="4572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47</a:t>
            </a:fld>
            <a:endParaRPr lang="en-US" sz="1800" b="1" dirty="0"/>
          </a:p>
        </p:txBody>
      </p:sp>
      <p:pic>
        <p:nvPicPr>
          <p:cNvPr id="87" name="Graphique 86" descr="Clin d’œil contour de visage avec un remplissage uni">
            <a:extLst>
              <a:ext uri="{FF2B5EF4-FFF2-40B4-BE49-F238E27FC236}">
                <a16:creationId xmlns:a16="http://schemas.microsoft.com/office/drawing/2014/main" id="{861CF8F7-370F-43A3-B4D1-D1144D9B4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066800" y="342900"/>
            <a:ext cx="914400" cy="9144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8A80923-3771-1EF0-711F-9E895BE98D60}"/>
              </a:ext>
            </a:extLst>
          </p:cNvPr>
          <p:cNvSpPr txBox="1"/>
          <p:nvPr/>
        </p:nvSpPr>
        <p:spPr>
          <a:xfrm>
            <a:off x="605275" y="2330856"/>
            <a:ext cx="124232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latin typeface="HK Grotesk Bold" panose="020B0604020202020204" charset="0"/>
              </a:rPr>
              <a:t>Créer des projets de qualité des données</a:t>
            </a:r>
          </a:p>
        </p:txBody>
      </p:sp>
      <p:pic>
        <p:nvPicPr>
          <p:cNvPr id="5" name="Image 4" descr="Une image contenant texte, capture d’écran, nombre, logiciel&#10;&#10;Description générée automatiquement">
            <a:extLst>
              <a:ext uri="{FF2B5EF4-FFF2-40B4-BE49-F238E27FC236}">
                <a16:creationId xmlns:a16="http://schemas.microsoft.com/office/drawing/2014/main" id="{A57A6E9E-92E0-3313-A195-CA82095E5D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085" y="3467100"/>
            <a:ext cx="12818251" cy="56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33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1190757" y="176052"/>
            <a:ext cx="1811240" cy="1716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3" y="7569481"/>
            <a:ext cx="3789612" cy="3623816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1E14EF1C-AA57-4350-946E-2DC380E2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9675818">
            <a:off x="13490417" y="-3357782"/>
            <a:ext cx="9639408" cy="9217687"/>
          </a:xfrm>
          <a:prstGeom prst="rect">
            <a:avLst/>
          </a:prstGeom>
        </p:spPr>
      </p:pic>
      <p:sp>
        <p:nvSpPr>
          <p:cNvPr id="11" name="Espace réservé du numéro de diapositive 13">
            <a:extLst>
              <a:ext uri="{FF2B5EF4-FFF2-40B4-BE49-F238E27FC236}">
                <a16:creationId xmlns:a16="http://schemas.microsoft.com/office/drawing/2014/main" id="{2B3C5F9C-C70C-401D-948F-F68C1C27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29511"/>
            <a:ext cx="4572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48</a:t>
            </a:fld>
            <a:endParaRPr lang="en-US" sz="1800" b="1" dirty="0"/>
          </a:p>
        </p:txBody>
      </p:sp>
      <p:pic>
        <p:nvPicPr>
          <p:cNvPr id="87" name="Graphique 86" descr="Clin d’œil contour de visage avec un remplissage uni">
            <a:extLst>
              <a:ext uri="{FF2B5EF4-FFF2-40B4-BE49-F238E27FC236}">
                <a16:creationId xmlns:a16="http://schemas.microsoft.com/office/drawing/2014/main" id="{861CF8F7-370F-43A3-B4D1-D1144D9B4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066800" y="342900"/>
            <a:ext cx="914400" cy="9144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8A80923-3771-1EF0-711F-9E895BE98D60}"/>
              </a:ext>
            </a:extLst>
          </p:cNvPr>
          <p:cNvSpPr txBox="1"/>
          <p:nvPr/>
        </p:nvSpPr>
        <p:spPr>
          <a:xfrm>
            <a:off x="605275" y="2330856"/>
            <a:ext cx="124232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latin typeface="HK Grotesk Bold" panose="020B0604020202020204" charset="0"/>
              </a:rPr>
              <a:t>Créer des projets de qualité des données</a:t>
            </a:r>
          </a:p>
        </p:txBody>
      </p:sp>
      <p:pic>
        <p:nvPicPr>
          <p:cNvPr id="5" name="Image 4" descr="Une image contenant texte, capture d’écran, affichage, nombre&#10;&#10;Description générée automatiquement">
            <a:extLst>
              <a:ext uri="{FF2B5EF4-FFF2-40B4-BE49-F238E27FC236}">
                <a16:creationId xmlns:a16="http://schemas.microsoft.com/office/drawing/2014/main" id="{02A7EA12-B4D7-8AF6-4BED-5BD6B71B2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647" y="3543300"/>
            <a:ext cx="8669289" cy="5377154"/>
          </a:xfrm>
          <a:prstGeom prst="rect">
            <a:avLst/>
          </a:prstGeom>
        </p:spPr>
      </p:pic>
      <p:pic>
        <p:nvPicPr>
          <p:cNvPr id="2" name="Image 1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537B191C-D1D1-8D92-8B59-EF7C28F1CC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" y="3543300"/>
            <a:ext cx="5135433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87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017281">
            <a:off x="1190757" y="176052"/>
            <a:ext cx="1811240" cy="1716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567437">
            <a:off x="16126493" y="7569481"/>
            <a:ext cx="3789612" cy="3623816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1E14EF1C-AA57-4350-946E-2DC380E2DF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9675818">
            <a:off x="13490417" y="-3357782"/>
            <a:ext cx="9639408" cy="9217687"/>
          </a:xfrm>
          <a:prstGeom prst="rect">
            <a:avLst/>
          </a:prstGeom>
        </p:spPr>
      </p:pic>
      <p:sp>
        <p:nvSpPr>
          <p:cNvPr id="11" name="Espace réservé du numéro de diapositive 13">
            <a:extLst>
              <a:ext uri="{FF2B5EF4-FFF2-40B4-BE49-F238E27FC236}">
                <a16:creationId xmlns:a16="http://schemas.microsoft.com/office/drawing/2014/main" id="{2B3C5F9C-C70C-401D-948F-F68C1C27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29511"/>
            <a:ext cx="4572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49</a:t>
            </a:fld>
            <a:endParaRPr lang="en-US" sz="1800" b="1" dirty="0"/>
          </a:p>
        </p:txBody>
      </p:sp>
      <p:pic>
        <p:nvPicPr>
          <p:cNvPr id="87" name="Graphique 86" descr="Clin d’œil contour de visage avec un remplissage uni">
            <a:extLst>
              <a:ext uri="{FF2B5EF4-FFF2-40B4-BE49-F238E27FC236}">
                <a16:creationId xmlns:a16="http://schemas.microsoft.com/office/drawing/2014/main" id="{861CF8F7-370F-43A3-B4D1-D1144D9B4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066800" y="342900"/>
            <a:ext cx="914400" cy="9144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8A80923-3771-1EF0-711F-9E895BE98D60}"/>
              </a:ext>
            </a:extLst>
          </p:cNvPr>
          <p:cNvSpPr txBox="1"/>
          <p:nvPr/>
        </p:nvSpPr>
        <p:spPr>
          <a:xfrm>
            <a:off x="605275" y="2330856"/>
            <a:ext cx="124232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>
                <a:latin typeface="HK Grotesk Bold" panose="020B0604020202020204" charset="0"/>
              </a:rPr>
              <a:t>SSIS Component</a:t>
            </a:r>
            <a:endParaRPr lang="fr-FR" sz="4000" dirty="0">
              <a:latin typeface="HK Grotesk Bold" panose="020B0604020202020204" charset="0"/>
            </a:endParaRPr>
          </a:p>
        </p:txBody>
      </p:sp>
      <p:pic>
        <p:nvPicPr>
          <p:cNvPr id="5" name="Image 4" descr="Une image contenant texte, capture d’écran, Police, symbole&#10;&#10;Description générée automatiquement">
            <a:extLst>
              <a:ext uri="{FF2B5EF4-FFF2-40B4-BE49-F238E27FC236}">
                <a16:creationId xmlns:a16="http://schemas.microsoft.com/office/drawing/2014/main" id="{63948E53-92A6-7AC7-AD7D-52BC77D0AB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734" y="4328726"/>
            <a:ext cx="4979534" cy="260409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0FE5FDC-BBB6-FD28-31BA-7D82BFA6402E}"/>
              </a:ext>
            </a:extLst>
          </p:cNvPr>
          <p:cNvSpPr txBox="1"/>
          <p:nvPr/>
        </p:nvSpPr>
        <p:spPr>
          <a:xfrm>
            <a:off x="1143000" y="4152900"/>
            <a:ext cx="7992398" cy="2955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3200" dirty="0">
                <a:solidFill>
                  <a:srgbClr val="3C4858"/>
                </a:solidFill>
                <a:latin typeface="Arial" panose="020B0604020202020204" pitchFamily="34" charset="0"/>
              </a:rPr>
              <a:t>SSIS fournit un composant de transformation DQS </a:t>
            </a:r>
            <a:r>
              <a:rPr lang="fr-FR" sz="3200" dirty="0" err="1">
                <a:solidFill>
                  <a:srgbClr val="3C4858"/>
                </a:solidFill>
                <a:latin typeface="Arial" panose="020B0604020202020204" pitchFamily="34" charset="0"/>
              </a:rPr>
              <a:t>Cleansing</a:t>
            </a:r>
            <a:r>
              <a:rPr lang="fr-FR" sz="3200" dirty="0">
                <a:solidFill>
                  <a:srgbClr val="3C4858"/>
                </a:solidFill>
                <a:latin typeface="Arial" panose="020B0604020202020204" pitchFamily="34" charset="0"/>
              </a:rPr>
              <a:t>. Avec l’aide de cela, nous pouvons créer de bonnes données</a:t>
            </a:r>
          </a:p>
        </p:txBody>
      </p:sp>
    </p:spTree>
    <p:extLst>
      <p:ext uri="{BB962C8B-B14F-4D97-AF65-F5344CB8AC3E}">
        <p14:creationId xmlns:p14="http://schemas.microsoft.com/office/powerpoint/2010/main" val="65014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737717" y="7024205"/>
            <a:ext cx="2605188" cy="24684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213644" y="-550315"/>
            <a:ext cx="5225712" cy="46508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3119">
            <a:off x="3291026" y="3087831"/>
            <a:ext cx="5693252" cy="544417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63000" y="4800282"/>
            <a:ext cx="6858000" cy="1009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330"/>
              </a:lnSpc>
            </a:pPr>
            <a:r>
              <a:rPr lang="fr-FR" sz="8000" dirty="0">
                <a:solidFill>
                  <a:srgbClr val="FFFFFF"/>
                </a:solidFill>
                <a:latin typeface="HK Grotesk Bold"/>
              </a:rPr>
              <a:t>Data Profiling </a:t>
            </a:r>
          </a:p>
        </p:txBody>
      </p:sp>
      <p:sp>
        <p:nvSpPr>
          <p:cNvPr id="9" name="Espace réservé du numéro de diapositive 13">
            <a:extLst>
              <a:ext uri="{FF2B5EF4-FFF2-40B4-BE49-F238E27FC236}">
                <a16:creationId xmlns:a16="http://schemas.microsoft.com/office/drawing/2014/main" id="{96E82384-A79D-4F87-BE24-3C582C469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867900"/>
            <a:ext cx="457200" cy="257244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5</a:t>
            </a:fld>
            <a:endParaRPr lang="en-US" sz="18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1190757" y="176052"/>
            <a:ext cx="1811240" cy="1716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3" y="7569481"/>
            <a:ext cx="3789612" cy="3623816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1E14EF1C-AA57-4350-946E-2DC380E2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9675818">
            <a:off x="13490417" y="-3357782"/>
            <a:ext cx="9639408" cy="9217687"/>
          </a:xfrm>
          <a:prstGeom prst="rect">
            <a:avLst/>
          </a:prstGeom>
        </p:spPr>
      </p:pic>
      <p:sp>
        <p:nvSpPr>
          <p:cNvPr id="11" name="Espace réservé du numéro de diapositive 13">
            <a:extLst>
              <a:ext uri="{FF2B5EF4-FFF2-40B4-BE49-F238E27FC236}">
                <a16:creationId xmlns:a16="http://schemas.microsoft.com/office/drawing/2014/main" id="{2B3C5F9C-C70C-401D-948F-F68C1C27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29511"/>
            <a:ext cx="4572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50</a:t>
            </a:fld>
            <a:endParaRPr lang="en-US" sz="1800" b="1" dirty="0"/>
          </a:p>
        </p:txBody>
      </p:sp>
      <p:pic>
        <p:nvPicPr>
          <p:cNvPr id="87" name="Graphique 86" descr="Clin d’œil contour de visage avec un remplissage uni">
            <a:extLst>
              <a:ext uri="{FF2B5EF4-FFF2-40B4-BE49-F238E27FC236}">
                <a16:creationId xmlns:a16="http://schemas.microsoft.com/office/drawing/2014/main" id="{861CF8F7-370F-43A3-B4D1-D1144D9B4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066800" y="342900"/>
            <a:ext cx="914400" cy="9144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8A80923-3771-1EF0-711F-9E895BE98D60}"/>
              </a:ext>
            </a:extLst>
          </p:cNvPr>
          <p:cNvSpPr txBox="1"/>
          <p:nvPr/>
        </p:nvSpPr>
        <p:spPr>
          <a:xfrm>
            <a:off x="605275" y="2330856"/>
            <a:ext cx="124232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>
                <a:latin typeface="HK Grotesk Bold" panose="020B0604020202020204" charset="0"/>
              </a:rPr>
              <a:t>SSIS Component</a:t>
            </a:r>
            <a:endParaRPr lang="fr-FR" sz="4000" dirty="0">
              <a:latin typeface="HK Grotesk Bold" panose="020B0604020202020204" charset="0"/>
            </a:endParaRPr>
          </a:p>
        </p:txBody>
      </p:sp>
      <p:pic>
        <p:nvPicPr>
          <p:cNvPr id="7" name="Image 6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50EFCD4F-0498-085D-C410-DB2E781727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759" y="3340126"/>
            <a:ext cx="10562257" cy="568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76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1190757" y="176052"/>
            <a:ext cx="1811240" cy="1716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3" y="7569481"/>
            <a:ext cx="3789612" cy="3623816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1E14EF1C-AA57-4350-946E-2DC380E2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9675818">
            <a:off x="13490417" y="-3357782"/>
            <a:ext cx="9639408" cy="9217687"/>
          </a:xfrm>
          <a:prstGeom prst="rect">
            <a:avLst/>
          </a:prstGeom>
        </p:spPr>
      </p:pic>
      <p:sp>
        <p:nvSpPr>
          <p:cNvPr id="11" name="Espace réservé du numéro de diapositive 13">
            <a:extLst>
              <a:ext uri="{FF2B5EF4-FFF2-40B4-BE49-F238E27FC236}">
                <a16:creationId xmlns:a16="http://schemas.microsoft.com/office/drawing/2014/main" id="{2B3C5F9C-C70C-401D-948F-F68C1C27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29511"/>
            <a:ext cx="4572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51</a:t>
            </a:fld>
            <a:endParaRPr lang="en-US" sz="1800" b="1" dirty="0"/>
          </a:p>
        </p:txBody>
      </p:sp>
      <p:pic>
        <p:nvPicPr>
          <p:cNvPr id="87" name="Graphique 86" descr="Clin d’œil contour de visage avec un remplissage uni">
            <a:extLst>
              <a:ext uri="{FF2B5EF4-FFF2-40B4-BE49-F238E27FC236}">
                <a16:creationId xmlns:a16="http://schemas.microsoft.com/office/drawing/2014/main" id="{861CF8F7-370F-43A3-B4D1-D1144D9B4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066800" y="342900"/>
            <a:ext cx="914400" cy="914400"/>
          </a:xfrm>
          <a:prstGeom prst="rect">
            <a:avLst/>
          </a:prstGeom>
        </p:spPr>
      </p:pic>
      <p:pic>
        <p:nvPicPr>
          <p:cNvPr id="5" name="Image 4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58C29BAA-EC18-5665-FC7C-B33B319A7E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814954"/>
            <a:ext cx="9336627" cy="87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57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1190757" y="176052"/>
            <a:ext cx="1811240" cy="1716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3" y="7569481"/>
            <a:ext cx="3789612" cy="3623816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1E14EF1C-AA57-4350-946E-2DC380E2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9675818">
            <a:off x="13490417" y="-3357782"/>
            <a:ext cx="9639408" cy="9217687"/>
          </a:xfrm>
          <a:prstGeom prst="rect">
            <a:avLst/>
          </a:prstGeom>
        </p:spPr>
      </p:pic>
      <p:sp>
        <p:nvSpPr>
          <p:cNvPr id="11" name="Espace réservé du numéro de diapositive 13">
            <a:extLst>
              <a:ext uri="{FF2B5EF4-FFF2-40B4-BE49-F238E27FC236}">
                <a16:creationId xmlns:a16="http://schemas.microsoft.com/office/drawing/2014/main" id="{2B3C5F9C-C70C-401D-948F-F68C1C27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29511"/>
            <a:ext cx="4572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52</a:t>
            </a:fld>
            <a:endParaRPr lang="en-US" sz="1800" b="1" dirty="0"/>
          </a:p>
        </p:txBody>
      </p:sp>
      <p:pic>
        <p:nvPicPr>
          <p:cNvPr id="87" name="Graphique 86" descr="Clin d’œil contour de visage avec un remplissage uni">
            <a:extLst>
              <a:ext uri="{FF2B5EF4-FFF2-40B4-BE49-F238E27FC236}">
                <a16:creationId xmlns:a16="http://schemas.microsoft.com/office/drawing/2014/main" id="{861CF8F7-370F-43A3-B4D1-D1144D9B4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066800" y="342900"/>
            <a:ext cx="914400" cy="9144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8A80923-3771-1EF0-711F-9E895BE98D60}"/>
              </a:ext>
            </a:extLst>
          </p:cNvPr>
          <p:cNvSpPr txBox="1"/>
          <p:nvPr/>
        </p:nvSpPr>
        <p:spPr>
          <a:xfrm>
            <a:off x="605275" y="2330856"/>
            <a:ext cx="124232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>
                <a:latin typeface="HK Grotesk Bold" panose="020B0604020202020204" charset="0"/>
              </a:rPr>
              <a:t>SSIS Component</a:t>
            </a:r>
            <a:endParaRPr lang="fr-FR" sz="4000" dirty="0">
              <a:latin typeface="HK Grotesk Bold" panose="020B0604020202020204" charset="0"/>
            </a:endParaRPr>
          </a:p>
        </p:txBody>
      </p:sp>
      <p:pic>
        <p:nvPicPr>
          <p:cNvPr id="5" name="Image 4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11D51B3A-FE7D-CB09-A123-107DF64AC3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103895"/>
            <a:ext cx="9682060" cy="603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1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46566" y="7171898"/>
            <a:ext cx="2729129" cy="25858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6185645">
            <a:off x="-1867548" y="60686"/>
            <a:ext cx="9901401" cy="881224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447366">
            <a:off x="7083089" y="303005"/>
            <a:ext cx="1517793" cy="1451390"/>
          </a:xfrm>
          <a:prstGeom prst="rect">
            <a:avLst/>
          </a:prstGeom>
        </p:spPr>
      </p:pic>
      <p:sp>
        <p:nvSpPr>
          <p:cNvPr id="9" name="Espace réservé du numéro de diapositive 13">
            <a:extLst>
              <a:ext uri="{FF2B5EF4-FFF2-40B4-BE49-F238E27FC236}">
                <a16:creationId xmlns:a16="http://schemas.microsoft.com/office/drawing/2014/main" id="{56CA94D4-C289-4521-886C-083EA9C74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29511"/>
            <a:ext cx="4572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53</a:t>
            </a:fld>
            <a:endParaRPr lang="en-US" sz="1800" b="1" dirty="0"/>
          </a:p>
        </p:txBody>
      </p:sp>
      <p:cxnSp>
        <p:nvCxnSpPr>
          <p:cNvPr id="6" name="Straight Connector 44">
            <a:extLst>
              <a:ext uri="{FF2B5EF4-FFF2-40B4-BE49-F238E27FC236}">
                <a16:creationId xmlns:a16="http://schemas.microsoft.com/office/drawing/2014/main" id="{5F2F1C3F-DD9D-B344-59CF-DFC2E7AD7DD4}"/>
              </a:ext>
            </a:extLst>
          </p:cNvPr>
          <p:cNvCxnSpPr/>
          <p:nvPr/>
        </p:nvCxnSpPr>
        <p:spPr>
          <a:xfrm rot="20280000">
            <a:off x="5692454" y="3551984"/>
            <a:ext cx="0" cy="3953114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45">
            <a:extLst>
              <a:ext uri="{FF2B5EF4-FFF2-40B4-BE49-F238E27FC236}">
                <a16:creationId xmlns:a16="http://schemas.microsoft.com/office/drawing/2014/main" id="{0A567B44-C6C9-BEBD-59A5-0BFAE1623444}"/>
              </a:ext>
            </a:extLst>
          </p:cNvPr>
          <p:cNvCxnSpPr/>
          <p:nvPr/>
        </p:nvCxnSpPr>
        <p:spPr>
          <a:xfrm rot="20280000">
            <a:off x="4890708" y="3380478"/>
            <a:ext cx="1684062" cy="0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47">
            <a:extLst>
              <a:ext uri="{FF2B5EF4-FFF2-40B4-BE49-F238E27FC236}">
                <a16:creationId xmlns:a16="http://schemas.microsoft.com/office/drawing/2014/main" id="{A78C9F5D-BAF1-1958-49B7-9FC1C30B5AFF}"/>
              </a:ext>
            </a:extLst>
          </p:cNvPr>
          <p:cNvCxnSpPr/>
          <p:nvPr/>
        </p:nvCxnSpPr>
        <p:spPr>
          <a:xfrm rot="20280000">
            <a:off x="6371571" y="7045742"/>
            <a:ext cx="1684062" cy="0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61">
            <a:extLst>
              <a:ext uri="{FF2B5EF4-FFF2-40B4-BE49-F238E27FC236}">
                <a16:creationId xmlns:a16="http://schemas.microsoft.com/office/drawing/2014/main" id="{5EC4861E-CA2D-068D-15B1-7133E884CF9A}"/>
              </a:ext>
            </a:extLst>
          </p:cNvPr>
          <p:cNvCxnSpPr/>
          <p:nvPr/>
        </p:nvCxnSpPr>
        <p:spPr>
          <a:xfrm rot="20280000">
            <a:off x="6722153" y="3024483"/>
            <a:ext cx="0" cy="1114215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62">
            <a:extLst>
              <a:ext uri="{FF2B5EF4-FFF2-40B4-BE49-F238E27FC236}">
                <a16:creationId xmlns:a16="http://schemas.microsoft.com/office/drawing/2014/main" id="{DF77B7FB-9EB4-7EC2-91B7-466551256770}"/>
              </a:ext>
            </a:extLst>
          </p:cNvPr>
          <p:cNvCxnSpPr/>
          <p:nvPr/>
        </p:nvCxnSpPr>
        <p:spPr>
          <a:xfrm rot="20280000">
            <a:off x="7785623" y="5656664"/>
            <a:ext cx="0" cy="1114215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63">
            <a:extLst>
              <a:ext uri="{FF2B5EF4-FFF2-40B4-BE49-F238E27FC236}">
                <a16:creationId xmlns:a16="http://schemas.microsoft.com/office/drawing/2014/main" id="{B38F0D70-2BEA-C362-6981-B24AFBD8994A}"/>
              </a:ext>
            </a:extLst>
          </p:cNvPr>
          <p:cNvSpPr txBox="1"/>
          <p:nvPr/>
        </p:nvSpPr>
        <p:spPr>
          <a:xfrm>
            <a:off x="6590701" y="4074381"/>
            <a:ext cx="9532907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3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b="1" i="1" spc="450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22742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19" name="Espace réservé du numéro de diapositive 13">
            <a:extLst>
              <a:ext uri="{FF2B5EF4-FFF2-40B4-BE49-F238E27FC236}">
                <a16:creationId xmlns:a16="http://schemas.microsoft.com/office/drawing/2014/main" id="{6CD724F3-5E74-4FA4-B6CE-AFA70AB94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15501"/>
            <a:ext cx="533400" cy="379136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6</a:t>
            </a:fld>
            <a:endParaRPr lang="en-US" sz="18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010DD3D-DD1C-CAD6-2C93-13453A2B55F3}"/>
              </a:ext>
            </a:extLst>
          </p:cNvPr>
          <p:cNvSpPr txBox="1"/>
          <p:nvPr/>
        </p:nvSpPr>
        <p:spPr>
          <a:xfrm>
            <a:off x="1242551" y="1818968"/>
            <a:ext cx="15802897" cy="7387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3200" dirty="0">
                <a:solidFill>
                  <a:srgbClr val="7030A0"/>
                </a:solidFill>
                <a:latin typeface="Arial" panose="020B0604020202020204" pitchFamily="34" charset="0"/>
              </a:rPr>
              <a:t>"data profiling" </a:t>
            </a:r>
            <a:r>
              <a:rPr lang="fr-FR" sz="3200" dirty="0">
                <a:solidFill>
                  <a:srgbClr val="3C4858"/>
                </a:solidFill>
                <a:latin typeface="Arial" panose="020B0604020202020204" pitchFamily="34" charset="0"/>
              </a:rPr>
              <a:t>est un processus dans la gestion des données qui implique l'analyse et la compréhension des caractéristiques des données au sein d'un ensemble de données.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3200" dirty="0">
                <a:solidFill>
                  <a:srgbClr val="3C4858"/>
                </a:solidFill>
                <a:latin typeface="Arial" panose="020B0604020202020204" pitchFamily="34" charset="0"/>
              </a:rPr>
              <a:t>Cela aide les professionnels des données à obtenir des informations sur la qualité, la structure et les relations au sein des données. </a:t>
            </a:r>
          </a:p>
          <a:p>
            <a:pPr algn="just">
              <a:lnSpc>
                <a:spcPct val="150000"/>
              </a:lnSpc>
            </a:pPr>
            <a:endParaRPr lang="fr-FR" sz="3200" dirty="0">
              <a:solidFill>
                <a:srgbClr val="3C4858"/>
              </a:solidFill>
              <a:latin typeface="Arial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3200" dirty="0">
                <a:solidFill>
                  <a:srgbClr val="3C4858"/>
                </a:solidFill>
                <a:latin typeface="Arial" panose="020B0604020202020204" pitchFamily="34" charset="0"/>
              </a:rPr>
              <a:t>Dans le contexte de SQL Server </a:t>
            </a:r>
            <a:r>
              <a:rPr lang="fr-FR" sz="3200" dirty="0" err="1">
                <a:solidFill>
                  <a:srgbClr val="3C4858"/>
                </a:solidFill>
                <a:latin typeface="Arial" panose="020B0604020202020204" pitchFamily="34" charset="0"/>
              </a:rPr>
              <a:t>Integration</a:t>
            </a:r>
            <a:r>
              <a:rPr lang="fr-FR" sz="3200" dirty="0">
                <a:solidFill>
                  <a:srgbClr val="3C4858"/>
                </a:solidFill>
                <a:latin typeface="Arial" panose="020B0604020202020204" pitchFamily="34" charset="0"/>
              </a:rPr>
              <a:t> Services (SSIS), le data profiling est souvent effectué comme étape préliminaire avant la conception et la mise en œuvre des solutions d'intégration de don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fr-FR" sz="3200" dirty="0">
              <a:solidFill>
                <a:srgbClr val="3C4858"/>
              </a:solidFill>
              <a:latin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A51EEC2-6E24-F5C2-EF39-C9358E5C8C40}"/>
              </a:ext>
            </a:extLst>
          </p:cNvPr>
          <p:cNvSpPr txBox="1"/>
          <p:nvPr/>
        </p:nvSpPr>
        <p:spPr>
          <a:xfrm>
            <a:off x="2362200" y="536854"/>
            <a:ext cx="8164491" cy="753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94" b="1" dirty="0">
                <a:solidFill>
                  <a:srgbClr val="7030A0"/>
                </a:solidFill>
                <a:latin typeface="Halant Medium Italics"/>
              </a:rPr>
              <a:t>Définition</a:t>
            </a:r>
            <a:endParaRPr lang="fr-FR" sz="4400" b="1" dirty="0">
              <a:solidFill>
                <a:srgbClr val="7030A0"/>
              </a:solidFill>
              <a:latin typeface="Montserrat" panose="00000500000000000000" pitchFamily="2" charset="0"/>
              <a:ea typeface="Yu Gothic UI" panose="020B0500000000000000" pitchFamily="34" charset="-128"/>
              <a:cs typeface="Ebrima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19" name="Espace réservé du numéro de diapositive 13">
            <a:extLst>
              <a:ext uri="{FF2B5EF4-FFF2-40B4-BE49-F238E27FC236}">
                <a16:creationId xmlns:a16="http://schemas.microsoft.com/office/drawing/2014/main" id="{6CD724F3-5E74-4FA4-B6CE-AFA70AB94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15501"/>
            <a:ext cx="533400" cy="379136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7</a:t>
            </a:fld>
            <a:endParaRPr lang="en-US" sz="1800" b="1" dirty="0"/>
          </a:p>
        </p:txBody>
      </p:sp>
      <p:pic>
        <p:nvPicPr>
          <p:cNvPr id="9" name="Image 8" descr="Une image contenant texte, logiciel, Icône d’ordinateur, Logiciel multimédia&#10;&#10;Description générée automatiquement">
            <a:extLst>
              <a:ext uri="{FF2B5EF4-FFF2-40B4-BE49-F238E27FC236}">
                <a16:creationId xmlns:a16="http://schemas.microsoft.com/office/drawing/2014/main" id="{2A83A157-42BD-3642-524E-7C01B2B88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626745"/>
            <a:ext cx="13011150" cy="671512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96CECCA-FF0D-DD27-AAE5-D1E2CBC7856A}"/>
              </a:ext>
            </a:extLst>
          </p:cNvPr>
          <p:cNvSpPr txBox="1"/>
          <p:nvPr/>
        </p:nvSpPr>
        <p:spPr>
          <a:xfrm>
            <a:off x="2362200" y="536854"/>
            <a:ext cx="8164491" cy="753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94" b="1" dirty="0">
                <a:solidFill>
                  <a:srgbClr val="7030A0"/>
                </a:solidFill>
                <a:latin typeface="Halant Medium Italics"/>
              </a:rPr>
              <a:t>Exemple Pratique :</a:t>
            </a:r>
            <a:endParaRPr lang="fr-FR" sz="4400" b="1" dirty="0">
              <a:solidFill>
                <a:srgbClr val="7030A0"/>
              </a:solidFill>
              <a:latin typeface="Montserrat" panose="00000500000000000000" pitchFamily="2" charset="0"/>
              <a:ea typeface="Yu Gothic UI" panose="020B0500000000000000" pitchFamily="34" charset="-128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5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19" name="Espace réservé du numéro de diapositive 13">
            <a:extLst>
              <a:ext uri="{FF2B5EF4-FFF2-40B4-BE49-F238E27FC236}">
                <a16:creationId xmlns:a16="http://schemas.microsoft.com/office/drawing/2014/main" id="{6CD724F3-5E74-4FA4-B6CE-AFA70AB94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15501"/>
            <a:ext cx="533400" cy="379136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8</a:t>
            </a:fld>
            <a:endParaRPr lang="en-US" sz="1800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38AA824-F516-F641-CB04-F50080C29AA5}"/>
              </a:ext>
            </a:extLst>
          </p:cNvPr>
          <p:cNvSpPr txBox="1"/>
          <p:nvPr/>
        </p:nvSpPr>
        <p:spPr>
          <a:xfrm>
            <a:off x="2362200" y="536854"/>
            <a:ext cx="8164491" cy="753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94" b="1" dirty="0">
                <a:solidFill>
                  <a:srgbClr val="7030A0"/>
                </a:solidFill>
                <a:latin typeface="Halant Medium Italics"/>
              </a:rPr>
              <a:t>Exemple Pratique :</a:t>
            </a:r>
            <a:endParaRPr lang="fr-FR" sz="4400" b="1" dirty="0">
              <a:solidFill>
                <a:srgbClr val="7030A0"/>
              </a:solidFill>
              <a:latin typeface="Montserrat" panose="00000500000000000000" pitchFamily="2" charset="0"/>
              <a:ea typeface="Yu Gothic UI" panose="020B0500000000000000" pitchFamily="34" charset="-128"/>
              <a:cs typeface="Ebrima" panose="02000000000000000000" pitchFamily="2" charset="0"/>
            </a:endParaRPr>
          </a:p>
        </p:txBody>
      </p:sp>
      <p:pic>
        <p:nvPicPr>
          <p:cNvPr id="9" name="Image 8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7DB65A32-9A06-53D8-1449-2BBAF0D95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59866"/>
            <a:ext cx="12048367" cy="696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2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19" name="Espace réservé du numéro de diapositive 13">
            <a:extLst>
              <a:ext uri="{FF2B5EF4-FFF2-40B4-BE49-F238E27FC236}">
                <a16:creationId xmlns:a16="http://schemas.microsoft.com/office/drawing/2014/main" id="{6CD724F3-5E74-4FA4-B6CE-AFA70AB94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9715501"/>
            <a:ext cx="533400" cy="379136"/>
          </a:xfrm>
        </p:spPr>
        <p:txBody>
          <a:bodyPr/>
          <a:lstStyle/>
          <a:p>
            <a:pPr algn="ctr"/>
            <a:fld id="{B6F15528-21DE-4FAA-801E-634DDDAF4B2B}" type="slidenum">
              <a:rPr lang="en-US" sz="1800" b="1" smtClean="0"/>
              <a:pPr algn="ctr"/>
              <a:t>9</a:t>
            </a:fld>
            <a:endParaRPr lang="en-US" sz="1800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87F98BB-B1F0-1A11-0D62-5092A945AE17}"/>
              </a:ext>
            </a:extLst>
          </p:cNvPr>
          <p:cNvSpPr txBox="1"/>
          <p:nvPr/>
        </p:nvSpPr>
        <p:spPr>
          <a:xfrm>
            <a:off x="2362200" y="536854"/>
            <a:ext cx="8164491" cy="753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94" b="1" dirty="0">
                <a:solidFill>
                  <a:srgbClr val="7030A0"/>
                </a:solidFill>
                <a:latin typeface="Halant Medium Italics"/>
              </a:rPr>
              <a:t>Exemple Pratique :</a:t>
            </a:r>
            <a:endParaRPr lang="fr-FR" sz="4400" b="1" dirty="0">
              <a:solidFill>
                <a:srgbClr val="7030A0"/>
              </a:solidFill>
              <a:latin typeface="Montserrat" panose="00000500000000000000" pitchFamily="2" charset="0"/>
              <a:ea typeface="Yu Gothic UI" panose="020B0500000000000000" pitchFamily="34" charset="-128"/>
              <a:cs typeface="Ebrima" panose="02000000000000000000" pitchFamily="2" charset="0"/>
            </a:endParaRPr>
          </a:p>
        </p:txBody>
      </p:sp>
      <p:pic>
        <p:nvPicPr>
          <p:cNvPr id="8" name="Image 7" descr="Une image contenant texte, logiciel, Icône d’ordinateur, Logiciel multimédia&#10;&#10;Description générée automatiquement">
            <a:extLst>
              <a:ext uri="{FF2B5EF4-FFF2-40B4-BE49-F238E27FC236}">
                <a16:creationId xmlns:a16="http://schemas.microsoft.com/office/drawing/2014/main" id="{85DD42B3-43BE-86A5-0A95-084CED2C5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425" y="1785937"/>
            <a:ext cx="1301115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3746</TotalTime>
  <Words>612</Words>
  <Application>Microsoft Office PowerPoint</Application>
  <PresentationFormat>Personnalisé</PresentationFormat>
  <Paragraphs>170</Paragraphs>
  <Slides>53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53</vt:i4>
      </vt:variant>
    </vt:vector>
  </HeadingPairs>
  <TitlesOfParts>
    <vt:vector size="63" baseType="lpstr">
      <vt:lpstr>Mukta</vt:lpstr>
      <vt:lpstr>Montserrat</vt:lpstr>
      <vt:lpstr>HK Grotesk Bold</vt:lpstr>
      <vt:lpstr>Arial</vt:lpstr>
      <vt:lpstr>Calibri</vt:lpstr>
      <vt:lpstr>Wingdings</vt:lpstr>
      <vt:lpstr>Halant Medium Italics</vt:lpstr>
      <vt:lpstr>JetBrains Mono</vt:lpstr>
      <vt:lpstr>Roboto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meryem maftouh</cp:lastModifiedBy>
  <cp:revision>225</cp:revision>
  <dcterms:created xsi:type="dcterms:W3CDTF">2006-08-16T00:00:00Z</dcterms:created>
  <dcterms:modified xsi:type="dcterms:W3CDTF">2023-12-28T14:39:27Z</dcterms:modified>
  <dc:identifier>DAFROLRO8nE</dc:identifier>
</cp:coreProperties>
</file>